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8" r:id="rId1"/>
  </p:sldMasterIdLst>
  <p:notesMasterIdLst>
    <p:notesMasterId r:id="rId17"/>
  </p:notesMasterIdLst>
  <p:sldIdLst>
    <p:sldId id="257" r:id="rId2"/>
    <p:sldId id="270" r:id="rId3"/>
    <p:sldId id="258" r:id="rId4"/>
    <p:sldId id="259" r:id="rId5"/>
    <p:sldId id="260" r:id="rId6"/>
    <p:sldId id="261" r:id="rId7"/>
    <p:sldId id="262" r:id="rId8"/>
    <p:sldId id="271" r:id="rId9"/>
    <p:sldId id="277" r:id="rId10"/>
    <p:sldId id="273" r:id="rId11"/>
    <p:sldId id="280" r:id="rId12"/>
    <p:sldId id="282" r:id="rId13"/>
    <p:sldId id="281" r:id="rId14"/>
    <p:sldId id="278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5000"/>
  </p:normalViewPr>
  <p:slideViewPr>
    <p:cSldViewPr snapToGrid="0" snapToObjects="1">
      <p:cViewPr>
        <p:scale>
          <a:sx n="88" d="100"/>
          <a:sy n="88" d="100"/>
        </p:scale>
        <p:origin x="60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5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5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5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6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978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48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digitization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altLang="zh-TW" dirty="0" smtClean="0"/>
              <a:t>0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1</a:t>
            </a:r>
          </a:p>
          <a:p>
            <a:r>
              <a:rPr lang="en-US" dirty="0" smtClean="0"/>
              <a:t>Data processing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zh-TW" altLang="en-US" dirty="0" smtClean="0"/>
              <a:t>檢查</a:t>
            </a:r>
            <a:fld id="{D467B0E7-7C8E-FC42-B410-390306832759}" type="slidenum">
              <a:rPr lang="zh-TW" altLang="en-US" smtClean="0"/>
              <a:t>14</a:t>
            </a:fld>
            <a:endParaRPr lang="en-US" dirty="0" smtClean="0"/>
          </a:p>
          <a:p>
            <a:r>
              <a:rPr lang="en-US" dirty="0" smtClean="0"/>
              <a:t>Encoding</a:t>
            </a:r>
            <a:r>
              <a:rPr lang="en-US" baseline="0" dirty="0" smtClean="0"/>
              <a:t> - 01010101010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0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換行 </a:t>
            </a:r>
            <a:r>
              <a:rPr lang="en-US" altLang="zh-TW" dirty="0" smtClean="0"/>
              <a:t>3</a:t>
            </a:r>
            <a:r>
              <a:rPr lang="zh-TW" altLang="en-US" dirty="0" smtClean="0"/>
              <a:t> </a:t>
            </a:r>
            <a:r>
              <a:rPr lang="en-US" altLang="zh-TW" dirty="0" smtClean="0"/>
              <a:t>2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 </a:t>
            </a:r>
            <a:r>
              <a:rPr lang="en-US" altLang="zh-TW" dirty="0" smtClean="0"/>
              <a:t>4</a:t>
            </a:r>
            <a:r>
              <a:rPr lang="zh-TW" altLang="en-US" dirty="0" smtClean="0"/>
              <a:t> </a:t>
            </a:r>
            <a:r>
              <a:rPr lang="en-US" altLang="zh-TW" dirty="0" smtClean="0"/>
              <a:t>5</a:t>
            </a:r>
            <a:r>
              <a:rPr lang="zh-TW" altLang="en-US" dirty="0" smtClean="0"/>
              <a:t> </a:t>
            </a:r>
            <a:r>
              <a:rPr lang="en-US" altLang="zh-TW" dirty="0" smtClean="0"/>
              <a:t>6</a:t>
            </a:r>
            <a:r>
              <a:rPr lang="zh-TW" altLang="en-US" dirty="0" smtClean="0"/>
              <a:t> 倒退</a:t>
            </a:r>
            <a:endParaRPr lang="en-US" altLang="zh-TW" dirty="0" smtClean="0"/>
          </a:p>
          <a:p>
            <a:r>
              <a:rPr lang="zh-TW" altLang="en-US" dirty="0" smtClean="0"/>
              <a:t>語文轉換 空白 功能鍵</a:t>
            </a:r>
            <a:endParaRPr lang="en-US" altLang="zh-TW" dirty="0" smtClean="0"/>
          </a:p>
          <a:p>
            <a:r>
              <a:rPr lang="zh-TW" altLang="en-US" dirty="0" smtClean="0"/>
              <a:t>上一個 下一個 點字顯示</a:t>
            </a:r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3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8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digitization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altLang="zh-TW" dirty="0" smtClean="0"/>
              <a:t>0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1</a:t>
            </a:r>
          </a:p>
          <a:p>
            <a:r>
              <a:rPr lang="en-US" dirty="0" smtClean="0"/>
              <a:t>Data processing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zh-TW" altLang="en-US" dirty="0" smtClean="0"/>
              <a:t>檢查</a:t>
            </a:r>
            <a:fld id="{D467B0E7-7C8E-FC42-B410-390306832759}" type="slidenum">
              <a:rPr lang="zh-TW" altLang="en-US" smtClean="0"/>
              <a:t>8</a:t>
            </a:fld>
            <a:endParaRPr lang="en-US" dirty="0" smtClean="0"/>
          </a:p>
          <a:p>
            <a:r>
              <a:rPr lang="en-US" dirty="0" smtClean="0"/>
              <a:t>Encoding</a:t>
            </a:r>
            <a:r>
              <a:rPr lang="en-US" baseline="0" dirty="0" smtClean="0"/>
              <a:t> - 01010101010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2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digitization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altLang="zh-TW" dirty="0" smtClean="0"/>
              <a:t>0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1</a:t>
            </a:r>
          </a:p>
          <a:p>
            <a:r>
              <a:rPr lang="en-US" dirty="0" smtClean="0"/>
              <a:t>Data processing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zh-TW" altLang="en-US" dirty="0" smtClean="0"/>
              <a:t>檢查</a:t>
            </a:r>
            <a:fld id="{D467B0E7-7C8E-FC42-B410-390306832759}" type="slidenum">
              <a:rPr lang="zh-TW" altLang="en-US" smtClean="0"/>
              <a:t>9</a:t>
            </a:fld>
            <a:endParaRPr lang="en-US" dirty="0" smtClean="0"/>
          </a:p>
          <a:p>
            <a:r>
              <a:rPr lang="en-US" dirty="0" smtClean="0"/>
              <a:t>Encoding</a:t>
            </a:r>
            <a:r>
              <a:rPr lang="en-US" baseline="0" dirty="0" smtClean="0"/>
              <a:t> - 01010101010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5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digitization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altLang="zh-TW" dirty="0" smtClean="0"/>
              <a:t>0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1</a:t>
            </a:r>
          </a:p>
          <a:p>
            <a:r>
              <a:rPr lang="en-US" dirty="0" smtClean="0"/>
              <a:t>Data processing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zh-TW" altLang="en-US" dirty="0" smtClean="0"/>
              <a:t>檢查</a:t>
            </a:r>
            <a:fld id="{D467B0E7-7C8E-FC42-B410-390306832759}" type="slidenum">
              <a:rPr lang="zh-TW" altLang="en-US" smtClean="0"/>
              <a:t>10</a:t>
            </a:fld>
            <a:endParaRPr lang="en-US" dirty="0" smtClean="0"/>
          </a:p>
          <a:p>
            <a:r>
              <a:rPr lang="en-US" dirty="0" smtClean="0"/>
              <a:t>Encoding</a:t>
            </a:r>
            <a:r>
              <a:rPr lang="en-US" baseline="0" dirty="0" smtClean="0"/>
              <a:t> - 01010101010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14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digitization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altLang="zh-TW" dirty="0" smtClean="0"/>
              <a:t>0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1</a:t>
            </a:r>
          </a:p>
          <a:p>
            <a:r>
              <a:rPr lang="en-US" dirty="0" smtClean="0"/>
              <a:t>Data processing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zh-TW" altLang="en-US" dirty="0" smtClean="0"/>
              <a:t>檢查</a:t>
            </a:r>
            <a:fld id="{D467B0E7-7C8E-FC42-B410-390306832759}" type="slidenum">
              <a:rPr lang="zh-TW" altLang="en-US" smtClean="0"/>
              <a:t>11</a:t>
            </a:fld>
            <a:endParaRPr lang="en-US" dirty="0" smtClean="0"/>
          </a:p>
          <a:p>
            <a:r>
              <a:rPr lang="en-US" dirty="0" smtClean="0"/>
              <a:t>Encoding</a:t>
            </a:r>
            <a:r>
              <a:rPr lang="en-US" baseline="0" dirty="0" smtClean="0"/>
              <a:t> - 01010101010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64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digitization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altLang="zh-TW" dirty="0" smtClean="0"/>
              <a:t>0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1</a:t>
            </a:r>
          </a:p>
          <a:p>
            <a:r>
              <a:rPr lang="en-US" dirty="0" smtClean="0"/>
              <a:t>Data processing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zh-TW" altLang="en-US" dirty="0" smtClean="0"/>
              <a:t>檢查</a:t>
            </a:r>
            <a:fld id="{D467B0E7-7C8E-FC42-B410-390306832759}" type="slidenum">
              <a:rPr lang="zh-TW" altLang="en-US" smtClean="0"/>
              <a:t>12</a:t>
            </a:fld>
            <a:endParaRPr lang="en-US" dirty="0" smtClean="0"/>
          </a:p>
          <a:p>
            <a:r>
              <a:rPr lang="en-US" dirty="0" smtClean="0"/>
              <a:t>Encoding</a:t>
            </a:r>
            <a:r>
              <a:rPr lang="en-US" baseline="0" dirty="0" smtClean="0"/>
              <a:t> - 01010101010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67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digitization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altLang="zh-TW" dirty="0" smtClean="0"/>
              <a:t>0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1</a:t>
            </a:r>
          </a:p>
          <a:p>
            <a:r>
              <a:rPr lang="en-US" dirty="0" smtClean="0"/>
              <a:t>Data processing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zh-TW" altLang="en-US" dirty="0" smtClean="0"/>
              <a:t>檢查</a:t>
            </a:r>
            <a:fld id="{D467B0E7-7C8E-FC42-B410-390306832759}" type="slidenum">
              <a:rPr lang="zh-TW" altLang="en-US" smtClean="0"/>
              <a:t>13</a:t>
            </a:fld>
            <a:endParaRPr lang="en-US" dirty="0" smtClean="0"/>
          </a:p>
          <a:p>
            <a:r>
              <a:rPr lang="en-US" dirty="0" smtClean="0"/>
              <a:t>Encoding</a:t>
            </a:r>
            <a:r>
              <a:rPr lang="en-US" baseline="0" dirty="0" smtClean="0"/>
              <a:t> - 01010101010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88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A45F7-49FC-DA4C-9573-3DEF5E25B7E5}" type="datetime1">
              <a:rPr lang="en-MY" smtClean="0"/>
              <a:t>19/10/2017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3BBD-A37A-1B4D-940D-C7D066E08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18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973E-2047-324C-A563-E60332FEEB56}" type="datetime1">
              <a:rPr lang="en-MY" smtClean="0"/>
              <a:t>19/10/2017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3BBD-A37A-1B4D-940D-C7D066E08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03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BCC16-33DB-274A-A6BD-E84F4C5B6587}" type="datetime1">
              <a:rPr lang="en-MY" smtClean="0"/>
              <a:t>19/10/2017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3BBD-A37A-1B4D-940D-C7D066E08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94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4E75-AC83-9A41-91C9-895F612F4621}" type="datetime1">
              <a:rPr lang="en-MY" smtClean="0"/>
              <a:t>19/10/2017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3BBD-A37A-1B4D-940D-C7D066E08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09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15253-309E-CB40-B11C-D2BF95E34D07}" type="datetime1">
              <a:rPr lang="en-MY" smtClean="0"/>
              <a:t>19/10/2017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3BBD-A37A-1B4D-940D-C7D066E08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69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F0E11-673B-1E42-9379-8E6AA7168B7A}" type="datetime1">
              <a:rPr lang="en-MY" smtClean="0"/>
              <a:t>19/10/2017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3BBD-A37A-1B4D-940D-C7D066E08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FC132-FD8E-4F41-8BEF-9546672279B2}" type="datetime1">
              <a:rPr lang="en-MY" smtClean="0"/>
              <a:t>19/10/2017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3BBD-A37A-1B4D-940D-C7D066E08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89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69B53-6E09-0C4F-B805-2CB36E351459}" type="datetime1">
              <a:rPr lang="en-MY" smtClean="0"/>
              <a:t>19/10/2017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3BBD-A37A-1B4D-940D-C7D066E08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33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DC0AA-8268-A541-829C-27F484B1BA18}" type="datetime1">
              <a:rPr lang="en-MY" smtClean="0"/>
              <a:t>19/10/2017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3BBD-A37A-1B4D-940D-C7D066E08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0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C5EB0-1397-E246-A8C9-A314731B2D7B}" type="datetime1">
              <a:rPr lang="en-MY" smtClean="0"/>
              <a:t>19/10/2017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70E03BBD-A37A-1B4D-940D-C7D066E08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5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2DB4-A1FD-3B43-BB16-7D90474AB407}" type="datetime1">
              <a:rPr lang="en-MY" smtClean="0"/>
              <a:t>19/10/2017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3BBD-A37A-1B4D-940D-C7D066E08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25375-D107-1A40-85E7-514755DDD0C1}" type="datetime1">
              <a:rPr lang="en-MY" smtClean="0"/>
              <a:t>19/10/2017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3BBD-A37A-1B4D-940D-C7D066E08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17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1617-AB92-784F-9F55-1A73E542D3E4}" type="datetime1">
              <a:rPr lang="en-MY" smtClean="0"/>
              <a:t>19/10/2017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3BBD-A37A-1B4D-940D-C7D066E08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96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C695-7316-C145-B65E-FB078D985C7C}" type="datetime1">
              <a:rPr lang="en-MY" smtClean="0"/>
              <a:t>19/10/2017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3BBD-A37A-1B4D-940D-C7D066E08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76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67673-4BB5-EC42-9DF9-DC5C34030BDD}" type="datetime1">
              <a:rPr lang="en-MY" smtClean="0"/>
              <a:t>19/10/2017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3BBD-A37A-1B4D-940D-C7D066E08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7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A02E4-A959-1E4F-8801-C14CA912F275}" type="datetime1">
              <a:rPr lang="en-MY" smtClean="0"/>
              <a:t>19/10/2017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3BBD-A37A-1B4D-940D-C7D066E08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21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85B6-4532-CF48-BB3B-24B0D58FC908}" type="datetime1">
              <a:rPr lang="en-MY" smtClean="0"/>
              <a:t>19/10/2017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3BBD-A37A-1B4D-940D-C7D066E08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44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43F7BA7-B193-244E-94C3-4F58E0EFD52A}" type="datetime1">
              <a:rPr lang="en-MY" smtClean="0"/>
              <a:t>19/10/2017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E03BBD-A37A-1B4D-940D-C7D066E08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02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microsoft.com/office/2007/relationships/hdphoto" Target="../media/hdphoto3.wdp"/><Relationship Id="rId14" Type="http://schemas.openxmlformats.org/officeDocument/2006/relationships/image" Target="../media/image22.png"/><Relationship Id="rId15" Type="http://schemas.microsoft.com/office/2007/relationships/hdphoto" Target="../media/hdphoto4.wdp"/><Relationship Id="rId16" Type="http://schemas.openxmlformats.org/officeDocument/2006/relationships/image" Target="../media/image13.jpg"/><Relationship Id="rId17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microsoft.com/office/2007/relationships/hdphoto" Target="../media/hdphoto1.wdp"/><Relationship Id="rId9" Type="http://schemas.openxmlformats.org/officeDocument/2006/relationships/image" Target="../media/image19.png"/><Relationship Id="rId10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itle 1"/>
          <p:cNvSpPr>
            <a:spLocks noGrp="1"/>
          </p:cNvSpPr>
          <p:nvPr>
            <p:ph type="ctrTitle"/>
          </p:nvPr>
        </p:nvSpPr>
        <p:spPr>
          <a:xfrm>
            <a:off x="1524000" y="822560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7200" dirty="0" smtClean="0">
                <a:latin typeface="Heiti TC Light" charset="-120"/>
                <a:ea typeface="Heiti TC Light" charset="-120"/>
                <a:cs typeface="Heiti TC Light" charset="-120"/>
              </a:rPr>
              <a:t>盲人點字鍵盤</a:t>
            </a:r>
            <a:endParaRPr lang="en-US" sz="7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48602" name="Subtitle 2"/>
          <p:cNvSpPr>
            <a:spLocks noGrp="1"/>
          </p:cNvSpPr>
          <p:nvPr>
            <p:ph type="subTitle" idx="1"/>
          </p:nvPr>
        </p:nvSpPr>
        <p:spPr>
          <a:xfrm>
            <a:off x="4391949" y="4463591"/>
            <a:ext cx="9144000" cy="1655762"/>
          </a:xfrm>
        </p:spPr>
        <p:txBody>
          <a:bodyPr>
            <a:normAutofit fontScale="95833" lnSpcReduction="10000"/>
          </a:bodyPr>
          <a:lstStyle/>
          <a:p>
            <a:pPr algn="l"/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>106-CSIE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-S0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14</a:t>
            </a:r>
            <a:endParaRPr lang="en-GB" dirty="0" smtClean="0">
              <a:effectLst/>
              <a:latin typeface="Times New Roman" charset="0"/>
              <a:ea typeface="Times New Roman" charset="0"/>
              <a:cs typeface="Times New Roman" charset="0"/>
            </a:endParaRPr>
          </a:p>
          <a:p>
            <a:pPr algn="l"/>
            <a:r>
              <a:rPr lang="zh-TW" altLang="en-US" dirty="0" smtClean="0">
                <a:latin typeface="Kaiti SC" charset="-122"/>
                <a:ea typeface="Kaiti SC" charset="-122"/>
                <a:cs typeface="Kaiti SC" charset="-122"/>
              </a:rPr>
              <a:t>專題參與人員：陳巧宜 </a:t>
            </a:r>
            <a:r>
              <a:rPr lang="en-US" altLang="zh-TW" dirty="0" smtClean="0">
                <a:latin typeface="Kaiti SC" charset="-122"/>
                <a:ea typeface="Kaiti SC" charset="-122"/>
                <a:cs typeface="Kaiti SC" charset="-122"/>
              </a:rPr>
              <a:t>103590052</a:t>
            </a:r>
          </a:p>
          <a:p>
            <a:pPr marL="2058988" indent="-279400" algn="l"/>
            <a:r>
              <a:rPr lang="zh-TW" altLang="en-US" dirty="0" smtClean="0">
                <a:latin typeface="Kaiti SC" charset="-122"/>
                <a:ea typeface="Kaiti SC" charset="-122"/>
                <a:cs typeface="Kaiti SC" charset="-122"/>
              </a:rPr>
              <a:t>徐俊振 </a:t>
            </a:r>
            <a:r>
              <a:rPr lang="en-US" altLang="zh-TW" dirty="0" smtClean="0">
                <a:latin typeface="Kaiti SC" charset="-122"/>
                <a:ea typeface="Kaiti SC" charset="-122"/>
                <a:cs typeface="Kaiti SC" charset="-122"/>
              </a:rPr>
              <a:t>103590050</a:t>
            </a:r>
          </a:p>
          <a:p>
            <a:pPr marL="587375" algn="l"/>
            <a:r>
              <a:rPr lang="zh-TW" altLang="en-US" dirty="0" smtClean="0">
                <a:latin typeface="Kaiti SC" charset="-122"/>
                <a:ea typeface="Kaiti SC" charset="-122"/>
                <a:cs typeface="Kaiti SC" charset="-122"/>
              </a:rPr>
              <a:t>指導教授：劉建宏 老師</a:t>
            </a:r>
            <a:endParaRPr lang="en-US" dirty="0">
              <a:latin typeface="Kaiti SC" charset="-122"/>
              <a:ea typeface="Kaiti SC" charset="-122"/>
              <a:cs typeface="Kaiti SC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261257"/>
            <a:ext cx="10018713" cy="1752599"/>
          </a:xfrm>
        </p:spPr>
        <p:txBody>
          <a:bodyPr/>
          <a:lstStyle/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操作</a:t>
            </a:r>
            <a:endParaRPr 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3BBD-A37A-1B4D-940D-C7D066E08339}" type="slidenum">
              <a:rPr lang="en-US" sz="1800" smtClean="0"/>
              <a:t>10</a:t>
            </a:fld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955" y="1841059"/>
            <a:ext cx="2737421" cy="4866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84308" y="2889327"/>
            <a:ext cx="313900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Heiti TC Light" charset="-120"/>
                <a:ea typeface="Heiti TC Light" charset="-120"/>
                <a:cs typeface="Heiti TC Light" charset="-120"/>
              </a:rPr>
              <a:t>點字輸入功能</a:t>
            </a:r>
            <a:endParaRPr lang="en-US" altLang="zh-TW" sz="2800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endParaRPr lang="en-US" altLang="zh-TW" sz="2800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lang="en-US" sz="2800" dirty="0">
                <a:latin typeface="Heiti TC Light" charset="-120"/>
                <a:ea typeface="Heiti TC Light" charset="-120"/>
                <a:cs typeface="Heiti TC Light" charset="-120"/>
              </a:rPr>
              <a:t>	</a:t>
            </a:r>
            <a:r>
              <a:rPr lang="zh-TW" altLang="en-US" sz="2800" dirty="0" smtClean="0">
                <a:latin typeface="Heiti TC Light" charset="-120"/>
                <a:ea typeface="Heiti TC Light" charset="-120"/>
                <a:cs typeface="Heiti TC Light" charset="-120"/>
              </a:rPr>
              <a:t>連接</a:t>
            </a:r>
            <a:r>
              <a:rPr lang="en-US" altLang="zh-TW" sz="2800" dirty="0" smtClean="0">
                <a:latin typeface="Heiti TC Light" charset="-120"/>
                <a:ea typeface="Heiti TC Light" charset="-120"/>
                <a:cs typeface="Heiti TC Light" charset="-120"/>
              </a:rPr>
              <a:t>HID</a:t>
            </a:r>
            <a:r>
              <a:rPr lang="zh-TW" altLang="en-US" sz="2800" dirty="0" smtClean="0">
                <a:latin typeface="Heiti TC Light" charset="-120"/>
                <a:ea typeface="Heiti TC Light" charset="-120"/>
                <a:cs typeface="Heiti TC Light" charset="-120"/>
              </a:rPr>
              <a:t>藍牙</a:t>
            </a:r>
            <a:endParaRPr lang="en-US" sz="2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007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操作</a:t>
            </a:r>
            <a:endParaRPr 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3BBD-A37A-1B4D-940D-C7D066E08339}" type="slidenum">
              <a:rPr lang="en-US" sz="1800" smtClean="0"/>
              <a:t>11</a:t>
            </a:fld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776" y="1339749"/>
            <a:ext cx="2925080" cy="52001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42329" y="2134096"/>
            <a:ext cx="3356226" cy="44749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212114" y="3809865"/>
            <a:ext cx="13062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41714" y="1640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1714" y="1339749"/>
            <a:ext cx="56268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Heiti TC Light" charset="-120"/>
                <a:ea typeface="Heiti TC Light" charset="-120"/>
                <a:cs typeface="Heiti TC Light" charset="-120"/>
              </a:rPr>
              <a:t>點字輸入功能</a:t>
            </a:r>
            <a:endParaRPr lang="en-US" altLang="zh-TW" sz="2400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endParaRPr lang="en-US" altLang="zh-TW" sz="2400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lang="en-US" sz="2400" dirty="0">
                <a:latin typeface="Heiti TC Light" charset="-120"/>
                <a:ea typeface="Heiti TC Light" charset="-120"/>
                <a:cs typeface="Heiti TC Light" charset="-120"/>
              </a:rPr>
              <a:t>	</a:t>
            </a:r>
            <a:r>
              <a:rPr lang="zh-TW" altLang="en-US" sz="2400" dirty="0" smtClean="0">
                <a:latin typeface="Heiti TC Light" charset="-120"/>
                <a:ea typeface="Heiti TC Light" charset="-120"/>
                <a:cs typeface="Heiti TC Light" charset="-120"/>
              </a:rPr>
              <a:t>點擊左邊第一個按鍵為字母“</a:t>
            </a:r>
            <a:r>
              <a:rPr lang="en-US" altLang="zh-TW" sz="2400" dirty="0" smtClean="0">
                <a:latin typeface="Heiti TC Light" charset="-120"/>
                <a:ea typeface="Heiti TC Light" charset="-120"/>
                <a:cs typeface="Heiti TC Light" charset="-120"/>
              </a:rPr>
              <a:t>a</a:t>
            </a:r>
            <a:r>
              <a:rPr lang="zh-TW" altLang="en-US" sz="2400" dirty="0" smtClean="0">
                <a:latin typeface="Heiti TC Light" charset="-120"/>
                <a:ea typeface="Heiti TC Light" charset="-120"/>
                <a:cs typeface="Heiti TC Light" charset="-120"/>
              </a:rPr>
              <a:t>”</a:t>
            </a:r>
            <a:endParaRPr lang="en-US" sz="2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541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操作</a:t>
            </a:r>
            <a:endParaRPr 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3BBD-A37A-1B4D-940D-C7D066E08339}" type="slidenum">
              <a:rPr lang="en-US" sz="1800" smtClean="0"/>
              <a:t>12</a:t>
            </a:fld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889" y="1765357"/>
            <a:ext cx="2742825" cy="487613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990885" y="4041420"/>
            <a:ext cx="13062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368" y="1752599"/>
            <a:ext cx="2750001" cy="48888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98171" y="1204686"/>
            <a:ext cx="4292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手機服務“</a:t>
            </a:r>
            <a:r>
              <a:rPr lang="en-US" altLang="zh-TW" dirty="0" smtClean="0"/>
              <a:t>Braille Keyboard</a:t>
            </a:r>
            <a:r>
              <a:rPr lang="zh-TW" altLang="en-US" dirty="0" smtClean="0"/>
              <a:t>”開啟畫面。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43132" y="1219201"/>
            <a:ext cx="315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開啟服務裡的</a:t>
            </a:r>
            <a:r>
              <a:rPr lang="en-US" altLang="zh-TW" dirty="0" smtClean="0"/>
              <a:t>setting</a:t>
            </a:r>
            <a:r>
              <a:rPr lang="zh-TW" altLang="en-US" dirty="0" smtClean="0"/>
              <a:t>畫面後。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15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操作</a:t>
            </a:r>
            <a:endParaRPr 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3BBD-A37A-1B4D-940D-C7D066E08339}" type="slidenum">
              <a:rPr lang="en-US" sz="1800" smtClean="0"/>
              <a:t>13</a:t>
            </a:fld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883" y="1942991"/>
            <a:ext cx="6979657" cy="392414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708597" y="3160138"/>
            <a:ext cx="13062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18" y="1261883"/>
            <a:ext cx="2866479" cy="50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3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結論與未來展望</a:t>
            </a:r>
            <a:endParaRPr 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3BBD-A37A-1B4D-940D-C7D066E08339}" type="slidenum">
              <a:rPr lang="en-US" sz="1800" smtClean="0"/>
              <a:t>14</a:t>
            </a:fld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1484309" y="1752599"/>
            <a:ext cx="94675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iti TC Light" charset="-120"/>
                <a:ea typeface="Heiti TC Light" charset="-120"/>
                <a:cs typeface="Heiti TC Light" charset="-120"/>
              </a:rPr>
              <a:t>Android</a:t>
            </a:r>
          </a:p>
          <a:p>
            <a:pPr marL="742950" lvl="1" indent="-285750">
              <a:buFont typeface="Arial" charset="0"/>
              <a:buChar char="•"/>
            </a:pPr>
            <a:r>
              <a:rPr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使用</a:t>
            </a:r>
            <a:r>
              <a:rPr lang="en-US" altLang="zh-TW" sz="2000" dirty="0">
                <a:latin typeface="Heiti TC Light" charset="-120"/>
                <a:ea typeface="Heiti TC Light" charset="-120"/>
                <a:cs typeface="Heiti TC Light" charset="-120"/>
              </a:rPr>
              <a:t>Thread</a:t>
            </a:r>
            <a:r>
              <a:rPr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和</a:t>
            </a:r>
            <a:r>
              <a:rPr lang="en-US" altLang="zh-TW" sz="2000" dirty="0">
                <a:latin typeface="Heiti TC Light" charset="-120"/>
                <a:ea typeface="Heiti TC Light" charset="-120"/>
                <a:cs typeface="Heiti TC Light" charset="-120"/>
              </a:rPr>
              <a:t>Service</a:t>
            </a:r>
            <a:r>
              <a:rPr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自動連接</a:t>
            </a:r>
            <a:r>
              <a:rPr lang="en-US" altLang="zh-TW" sz="2000" dirty="0">
                <a:latin typeface="Heiti TC Light" charset="-120"/>
                <a:ea typeface="Heiti TC Light" charset="-120"/>
                <a:cs typeface="Heiti TC Light" charset="-120"/>
              </a:rPr>
              <a:t>Arduino</a:t>
            </a:r>
            <a:r>
              <a:rPr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端的藍牙。</a:t>
            </a:r>
            <a:endParaRPr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使用</a:t>
            </a:r>
            <a:r>
              <a:rPr lang="en-US" altLang="zh-TW" sz="2000" dirty="0" err="1">
                <a:latin typeface="Heiti TC Light" charset="-120"/>
                <a:ea typeface="Heiti TC Light" charset="-120"/>
                <a:cs typeface="Heiti TC Light" charset="-120"/>
              </a:rPr>
              <a:t>NavigationMode</a:t>
            </a:r>
            <a:r>
              <a:rPr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去抓取螢幕上被點擊區域內的文字。</a:t>
            </a:r>
            <a:endParaRPr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zh-TW" sz="2000" dirty="0">
                <a:latin typeface="Heiti TC Light" charset="-120"/>
                <a:ea typeface="Heiti TC Light" charset="-120"/>
                <a:cs typeface="Heiti TC Light" charset="-120"/>
              </a:rPr>
              <a:t>Google</a:t>
            </a:r>
            <a:r>
              <a:rPr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的開放源程式碼中執行及修改程式，並搭配手機內建的</a:t>
            </a:r>
            <a:r>
              <a:rPr lang="en-US" altLang="zh-TW" sz="2000" dirty="0" err="1">
                <a:latin typeface="Heiti TC Light" charset="-120"/>
                <a:ea typeface="Heiti TC Light" charset="-120"/>
                <a:cs typeface="Heiti TC Light" charset="-120"/>
              </a:rPr>
              <a:t>TalkBack</a:t>
            </a:r>
            <a:r>
              <a:rPr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服務使用。</a:t>
            </a:r>
            <a:endParaRPr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742950" lvl="1" indent="-285750">
              <a:buFont typeface="Arial" charset="0"/>
              <a:buChar char="•"/>
            </a:pPr>
            <a:endParaRPr lang="en-US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iti TC Light" charset="-120"/>
                <a:ea typeface="Heiti TC Light" charset="-120"/>
                <a:cs typeface="Heiti TC Light" charset="-120"/>
              </a:rPr>
              <a:t>Arduino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TW" sz="2000" dirty="0">
                <a:latin typeface="Heiti TC Light" charset="-120"/>
                <a:ea typeface="Heiti TC Light" charset="-120"/>
                <a:cs typeface="Heiti TC Light" charset="-120"/>
              </a:rPr>
              <a:t>HID</a:t>
            </a:r>
            <a:r>
              <a:rPr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藍牙的使用。</a:t>
            </a:r>
            <a:endParaRPr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硬體鍵盤的組裝</a:t>
            </a:r>
            <a:r>
              <a:rPr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。</a:t>
            </a:r>
            <a:endParaRPr lang="en-US" altLang="zh-TW" sz="2000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742950" lvl="1" indent="-285750">
              <a:buFont typeface="Arial" charset="0"/>
              <a:buChar char="•"/>
            </a:pPr>
            <a:endParaRPr lang="en-US" altLang="zh-TW" sz="2000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未來展望</a:t>
            </a:r>
            <a:endParaRPr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擴充功能，如使用鍵盤控制</a:t>
            </a:r>
            <a:r>
              <a:rPr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手機頁面操作、鈔票掃描等。</a:t>
            </a:r>
            <a:endParaRPr lang="en-US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TW" dirty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352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048587"/>
          <p:cNvSpPr>
            <a:spLocks noGrp="1"/>
          </p:cNvSpPr>
          <p:nvPr>
            <p:ph type="title"/>
          </p:nvPr>
        </p:nvSpPr>
        <p:spPr>
          <a:xfrm>
            <a:off x="1219347" y="256197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6600" dirty="0">
                <a:latin typeface="Heiti TC Light" charset="-120"/>
                <a:ea typeface="Heiti TC Light" charset="-120"/>
                <a:cs typeface="Heiti TC Light" charset="-120"/>
              </a:rPr>
              <a:t>感謝聆聽!</a:t>
            </a:r>
            <a:endParaRPr lang="en-US" sz="66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大綱</a:t>
            </a:r>
            <a:endParaRPr 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7287" y="1585642"/>
            <a:ext cx="6838281" cy="4464051"/>
          </a:xfrm>
        </p:spPr>
        <p:txBody>
          <a:bodyPr>
            <a:noAutofit/>
          </a:bodyPr>
          <a:lstStyle/>
          <a:p>
            <a:pPr>
              <a:buSzPct val="100000"/>
              <a:buFont typeface="Wingdings" charset="2"/>
              <a:buChar char="Ø"/>
            </a:pPr>
            <a:r>
              <a:rPr lang="zh-TW" altLang="en-US" sz="2800" dirty="0" smtClean="0">
                <a:latin typeface="Kaiti SC" charset="-122"/>
                <a:ea typeface="Kaiti SC" charset="-122"/>
                <a:cs typeface="Kaiti SC" charset="-122"/>
              </a:rPr>
              <a:t>緣由與動機</a:t>
            </a:r>
            <a:endParaRPr lang="en-US" altLang="zh-TW" sz="2800" dirty="0" smtClean="0">
              <a:latin typeface="Kaiti SC" charset="-122"/>
              <a:ea typeface="Kaiti SC" charset="-122"/>
              <a:cs typeface="Kaiti SC" charset="-122"/>
            </a:endParaRPr>
          </a:p>
          <a:p>
            <a:pPr>
              <a:buSzPct val="100000"/>
              <a:buFont typeface="Wingdings" charset="2"/>
              <a:buChar char="Ø"/>
            </a:pPr>
            <a:r>
              <a:rPr lang="zh-TW" altLang="en-US" sz="2800" dirty="0" smtClean="0">
                <a:latin typeface="Kaiti SC" charset="-122"/>
                <a:ea typeface="Kaiti SC" charset="-122"/>
                <a:cs typeface="Kaiti SC" charset="-122"/>
              </a:rPr>
              <a:t>目的</a:t>
            </a:r>
            <a:endParaRPr lang="en-US" altLang="zh-TW" sz="2800" dirty="0" smtClean="0">
              <a:latin typeface="Kaiti SC" charset="-122"/>
              <a:ea typeface="Kaiti SC" charset="-122"/>
              <a:cs typeface="Kaiti SC" charset="-122"/>
            </a:endParaRPr>
          </a:p>
          <a:p>
            <a:pPr>
              <a:buSzPct val="100000"/>
              <a:buFont typeface="Wingdings" charset="2"/>
              <a:buChar char="Ø"/>
            </a:pPr>
            <a:r>
              <a:rPr lang="zh-TW" altLang="en-US" sz="2800" dirty="0" smtClean="0">
                <a:latin typeface="Kaiti SC" charset="-122"/>
                <a:ea typeface="Kaiti SC" charset="-122"/>
                <a:cs typeface="Kaiti SC" charset="-122"/>
              </a:rPr>
              <a:t>技術</a:t>
            </a:r>
            <a:endParaRPr lang="en-US" altLang="zh-TW" sz="2800" dirty="0" smtClean="0">
              <a:latin typeface="Kaiti SC" charset="-122"/>
              <a:ea typeface="Kaiti SC" charset="-122"/>
              <a:cs typeface="Kaiti SC" charset="-122"/>
            </a:endParaRPr>
          </a:p>
          <a:p>
            <a:pPr>
              <a:buSzPct val="100000"/>
              <a:buFont typeface="Wingdings" charset="2"/>
              <a:buChar char="Ø"/>
            </a:pPr>
            <a:r>
              <a:rPr lang="zh-TW" altLang="en-US" sz="2800" dirty="0" smtClean="0">
                <a:latin typeface="Kaiti SC" charset="-122"/>
                <a:ea typeface="Kaiti SC" charset="-122"/>
                <a:cs typeface="Kaiti SC" charset="-122"/>
              </a:rPr>
              <a:t>設計</a:t>
            </a:r>
            <a:endParaRPr lang="en-US" altLang="zh-TW" sz="2800" dirty="0" smtClean="0">
              <a:latin typeface="Kaiti SC" charset="-122"/>
              <a:ea typeface="Kaiti SC" charset="-122"/>
              <a:cs typeface="Kaiti SC" charset="-122"/>
            </a:endParaRPr>
          </a:p>
          <a:p>
            <a:pPr>
              <a:buSzPct val="100000"/>
              <a:buFont typeface="Wingdings" charset="2"/>
              <a:buChar char="Ø"/>
            </a:pPr>
            <a:r>
              <a:rPr lang="zh-TW" altLang="en-US" sz="2800" dirty="0" smtClean="0">
                <a:latin typeface="Kaiti SC" charset="-122"/>
                <a:ea typeface="Kaiti SC" charset="-122"/>
                <a:cs typeface="Kaiti SC" charset="-122"/>
              </a:rPr>
              <a:t>功能</a:t>
            </a:r>
            <a:endParaRPr lang="en-US" altLang="zh-TW" sz="2800" dirty="0" smtClean="0">
              <a:latin typeface="Kaiti SC" charset="-122"/>
              <a:ea typeface="Kaiti SC" charset="-122"/>
              <a:cs typeface="Kaiti SC" charset="-122"/>
            </a:endParaRPr>
          </a:p>
          <a:p>
            <a:pPr>
              <a:buSzPct val="100000"/>
              <a:buFont typeface="Wingdings" charset="2"/>
              <a:buChar char="Ø"/>
            </a:pPr>
            <a:r>
              <a:rPr lang="zh-TW" altLang="en-US" sz="2800" dirty="0" smtClean="0">
                <a:latin typeface="Kaiti SC" charset="-122"/>
                <a:ea typeface="Kaiti SC" charset="-122"/>
                <a:cs typeface="Kaiti SC" charset="-122"/>
              </a:rPr>
              <a:t>操作</a:t>
            </a:r>
            <a:endParaRPr lang="en-US" altLang="zh-TW" sz="2800" dirty="0" smtClean="0">
              <a:latin typeface="Kaiti SC" charset="-122"/>
              <a:ea typeface="Kaiti SC" charset="-122"/>
              <a:cs typeface="Kaiti SC" charset="-122"/>
            </a:endParaRPr>
          </a:p>
          <a:p>
            <a:pPr>
              <a:buSzPct val="100000"/>
              <a:buFont typeface="Wingdings" charset="2"/>
              <a:buChar char="Ø"/>
            </a:pPr>
            <a:r>
              <a:rPr lang="zh-TW" altLang="en-US" sz="2800" dirty="0" smtClean="0">
                <a:latin typeface="Kaiti SC" charset="-122"/>
                <a:ea typeface="Kaiti SC" charset="-122"/>
                <a:cs typeface="Kaiti SC" charset="-122"/>
              </a:rPr>
              <a:t>結論與未來展望</a:t>
            </a:r>
            <a:endParaRPr lang="en-US" altLang="zh-TW" sz="2800" dirty="0" smtClean="0"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3BBD-A37A-1B4D-940D-C7D066E08339}" type="slidenum">
              <a:rPr lang="en-US" sz="1800" smtClean="0"/>
              <a:t>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5147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itle 1"/>
          <p:cNvSpPr>
            <a:spLocks noGrp="1"/>
          </p:cNvSpPr>
          <p:nvPr>
            <p:ph type="title"/>
          </p:nvPr>
        </p:nvSpPr>
        <p:spPr>
          <a:xfrm>
            <a:off x="1366309" y="0"/>
            <a:ext cx="10018713" cy="1752599"/>
          </a:xfrm>
        </p:spPr>
        <p:txBody>
          <a:bodyPr/>
          <a:lstStyle/>
          <a:p>
            <a:pPr algn="ctr"/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緣由與動機</a:t>
            </a:r>
            <a:endParaRPr 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209715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99856" y="3134265"/>
            <a:ext cx="3286679" cy="2054173"/>
          </a:xfrm>
        </p:spPr>
      </p:pic>
      <p:pic>
        <p:nvPicPr>
          <p:cNvPr id="209715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292" y="3134265"/>
            <a:ext cx="3067715" cy="2031863"/>
          </a:xfrm>
          <a:prstGeom prst="rect">
            <a:avLst/>
          </a:prstGeom>
        </p:spPr>
      </p:pic>
      <p:pic>
        <p:nvPicPr>
          <p:cNvPr id="209715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384" y="3134265"/>
            <a:ext cx="3065097" cy="20318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1292" y="2126739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Kaiti SC" charset="-122"/>
                <a:ea typeface="Kaiti SC" charset="-122"/>
                <a:cs typeface="Kaiti SC" charset="-122"/>
              </a:rPr>
              <a:t>除了語音輸入，盲人也有需要使用鍵盤輸入的場合。</a:t>
            </a:r>
            <a:endParaRPr lang="en-US" sz="2400" dirty="0"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78095" y="536252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Kaiti SC" charset="-122"/>
                <a:ea typeface="Kaiti SC" charset="-122"/>
                <a:cs typeface="Kaiti SC" charset="-122"/>
              </a:rPr>
              <a:t>圖書館</a:t>
            </a:r>
            <a:endParaRPr lang="en-US" sz="2000" dirty="0"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66141" y="536252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Kaiti SC" charset="-122"/>
                <a:ea typeface="Kaiti SC" charset="-122"/>
                <a:cs typeface="Kaiti SC" charset="-122"/>
              </a:rPr>
              <a:t>咖啡店</a:t>
            </a:r>
            <a:endParaRPr lang="en-US" sz="2400" dirty="0"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24638" y="536252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Kaiti SC" charset="-122"/>
                <a:ea typeface="Kaiti SC" charset="-122"/>
                <a:cs typeface="Kaiti SC" charset="-122"/>
              </a:rPr>
              <a:t>捷運車廂</a:t>
            </a:r>
            <a:endParaRPr lang="en-US" sz="2000" dirty="0"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3BBD-A37A-1B4D-940D-C7D066E08339}" type="slidenum">
              <a:rPr lang="en-US" sz="1800" smtClean="0"/>
              <a:t>3</a:t>
            </a:fld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732" y="2257154"/>
            <a:ext cx="2803850" cy="2803850"/>
          </a:xfrm>
          <a:prstGeom prst="rect">
            <a:avLst/>
          </a:prstGeom>
        </p:spPr>
      </p:pic>
      <p:sp>
        <p:nvSpPr>
          <p:cNvPr id="1048604" name="Title 1"/>
          <p:cNvSpPr>
            <a:spLocks noGrp="1"/>
          </p:cNvSpPr>
          <p:nvPr>
            <p:ph type="title"/>
          </p:nvPr>
        </p:nvSpPr>
        <p:spPr>
          <a:xfrm>
            <a:off x="1310217" y="63994"/>
            <a:ext cx="10018713" cy="1752599"/>
          </a:xfrm>
        </p:spPr>
        <p:txBody>
          <a:bodyPr/>
          <a:lstStyle/>
          <a:p>
            <a:pPr algn="ctr"/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緣由與動機</a:t>
            </a:r>
            <a:endParaRPr 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2097158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778" y="2623416"/>
            <a:ext cx="1421619" cy="915167"/>
          </a:xfrm>
          <a:prstGeom prst="rect">
            <a:avLst/>
          </a:prstGeom>
        </p:spPr>
      </p:pic>
      <p:grpSp>
        <p:nvGrpSpPr>
          <p:cNvPr id="35" name="Group 13"/>
          <p:cNvGrpSpPr/>
          <p:nvPr/>
        </p:nvGrpSpPr>
        <p:grpSpPr>
          <a:xfrm>
            <a:off x="6635646" y="2972339"/>
            <a:ext cx="1041206" cy="1753710"/>
            <a:chOff x="6103364" y="3105048"/>
            <a:chExt cx="897653" cy="1511922"/>
          </a:xfrm>
        </p:grpSpPr>
        <p:pic>
          <p:nvPicPr>
            <p:cNvPr id="2097159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3364" y="3386748"/>
              <a:ext cx="897044" cy="897044"/>
            </a:xfrm>
            <a:prstGeom prst="rect">
              <a:avLst/>
            </a:prstGeom>
          </p:spPr>
        </p:pic>
        <p:pic>
          <p:nvPicPr>
            <p:cNvPr id="2097160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32331" y="3105048"/>
              <a:ext cx="868686" cy="1511922"/>
            </a:xfrm>
            <a:prstGeom prst="rect">
              <a:avLst/>
            </a:prstGeom>
          </p:spPr>
        </p:pic>
      </p:grpSp>
      <p:grpSp>
        <p:nvGrpSpPr>
          <p:cNvPr id="36" name="Group 23"/>
          <p:cNvGrpSpPr/>
          <p:nvPr/>
        </p:nvGrpSpPr>
        <p:grpSpPr>
          <a:xfrm>
            <a:off x="6698462" y="2075201"/>
            <a:ext cx="1823577" cy="1103077"/>
            <a:chOff x="6698462" y="2075201"/>
            <a:chExt cx="1823577" cy="1103077"/>
          </a:xfrm>
        </p:grpSpPr>
        <p:pic>
          <p:nvPicPr>
            <p:cNvPr id="2097161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136080">
              <a:off x="6698462" y="2075201"/>
              <a:ext cx="671347" cy="671347"/>
            </a:xfrm>
            <a:prstGeom prst="rect">
              <a:avLst/>
            </a:prstGeom>
          </p:spPr>
        </p:pic>
        <p:pic>
          <p:nvPicPr>
            <p:cNvPr id="2097162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28955">
              <a:off x="7747592" y="2403831"/>
              <a:ext cx="774447" cy="774447"/>
            </a:xfrm>
            <a:prstGeom prst="rect">
              <a:avLst/>
            </a:prstGeom>
          </p:spPr>
        </p:pic>
        <p:pic>
          <p:nvPicPr>
            <p:cNvPr id="2097163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277994">
              <a:off x="7234243" y="2153307"/>
              <a:ext cx="721003" cy="721003"/>
            </a:xfrm>
            <a:prstGeom prst="rect">
              <a:avLst/>
            </a:prstGeom>
          </p:spPr>
        </p:pic>
      </p:grpSp>
      <p:pic>
        <p:nvPicPr>
          <p:cNvPr id="2097164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779" y="4603420"/>
            <a:ext cx="1421619" cy="915167"/>
          </a:xfrm>
          <a:prstGeom prst="rect">
            <a:avLst/>
          </a:prstGeom>
        </p:spPr>
      </p:pic>
      <p:pic>
        <p:nvPicPr>
          <p:cNvPr id="2097165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386" y="2817437"/>
            <a:ext cx="1421619" cy="915167"/>
          </a:xfrm>
          <a:prstGeom prst="rect">
            <a:avLst/>
          </a:prstGeom>
        </p:spPr>
      </p:pic>
      <p:pic>
        <p:nvPicPr>
          <p:cNvPr id="2097166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190" y="5193824"/>
            <a:ext cx="1421619" cy="915167"/>
          </a:xfrm>
          <a:prstGeom prst="rect">
            <a:avLst/>
          </a:prstGeom>
        </p:spPr>
      </p:pic>
      <p:pic>
        <p:nvPicPr>
          <p:cNvPr id="2097167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386" y="4916771"/>
            <a:ext cx="1421619" cy="9151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95618" y="1656514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Kaiti SC" charset="-122"/>
                <a:ea typeface="Kaiti SC" charset="-122"/>
                <a:cs typeface="Kaiti SC" charset="-122"/>
              </a:rPr>
              <a:t>語音輸入偶爾會受到雜訊影響。</a:t>
            </a:r>
            <a:endParaRPr lang="en-US" sz="2400" dirty="0"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3BBD-A37A-1B4D-940D-C7D066E08339}" type="slidenum">
              <a:rPr lang="en-US" sz="1800" smtClean="0"/>
              <a:t>4</a:t>
            </a:fld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506" y="2257154"/>
            <a:ext cx="2803850" cy="2803850"/>
          </a:xfrm>
          <a:prstGeom prst="rect">
            <a:avLst/>
          </a:prstGeom>
        </p:spPr>
      </p:pic>
      <p:sp>
        <p:nvSpPr>
          <p:cNvPr id="1048605" name="Title 1"/>
          <p:cNvSpPr>
            <a:spLocks noGrp="1"/>
          </p:cNvSpPr>
          <p:nvPr>
            <p:ph type="title"/>
          </p:nvPr>
        </p:nvSpPr>
        <p:spPr>
          <a:xfrm>
            <a:off x="1457999" y="0"/>
            <a:ext cx="10018713" cy="1752599"/>
          </a:xfrm>
        </p:spPr>
        <p:txBody>
          <a:bodyPr/>
          <a:lstStyle/>
          <a:p>
            <a:pPr algn="ctr"/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緣由與動機</a:t>
            </a:r>
            <a:endParaRPr 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209716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42" y="2476385"/>
            <a:ext cx="915167" cy="915167"/>
          </a:xfrm>
          <a:prstGeom prst="rect">
            <a:avLst/>
          </a:prstGeom>
        </p:spPr>
      </p:pic>
      <p:grpSp>
        <p:nvGrpSpPr>
          <p:cNvPr id="38" name="Group 13"/>
          <p:cNvGrpSpPr/>
          <p:nvPr/>
        </p:nvGrpSpPr>
        <p:grpSpPr>
          <a:xfrm>
            <a:off x="6635646" y="2972339"/>
            <a:ext cx="1041206" cy="1753710"/>
            <a:chOff x="6103364" y="3105048"/>
            <a:chExt cx="897653" cy="1511922"/>
          </a:xfrm>
        </p:grpSpPr>
        <p:pic>
          <p:nvPicPr>
            <p:cNvPr id="2097170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3364" y="3386748"/>
              <a:ext cx="897044" cy="897044"/>
            </a:xfrm>
            <a:prstGeom prst="rect">
              <a:avLst/>
            </a:prstGeom>
          </p:spPr>
        </p:pic>
        <p:pic>
          <p:nvPicPr>
            <p:cNvPr id="209717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32331" y="3105048"/>
              <a:ext cx="868686" cy="1511922"/>
            </a:xfrm>
            <a:prstGeom prst="rect">
              <a:avLst/>
            </a:prstGeom>
          </p:spPr>
        </p:pic>
      </p:grpSp>
      <p:pic>
        <p:nvPicPr>
          <p:cNvPr id="2097172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42" y="4653222"/>
            <a:ext cx="915167" cy="915167"/>
          </a:xfrm>
          <a:prstGeom prst="rect">
            <a:avLst/>
          </a:prstGeom>
        </p:spPr>
      </p:pic>
      <p:pic>
        <p:nvPicPr>
          <p:cNvPr id="2097173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611" y="5110806"/>
            <a:ext cx="915167" cy="915167"/>
          </a:xfrm>
          <a:prstGeom prst="rect">
            <a:avLst/>
          </a:prstGeom>
        </p:spPr>
      </p:pic>
      <p:pic>
        <p:nvPicPr>
          <p:cNvPr id="2097174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55868" y="4859353"/>
            <a:ext cx="959012" cy="915167"/>
          </a:xfrm>
          <a:prstGeom prst="rect">
            <a:avLst/>
          </a:prstGeom>
        </p:spPr>
      </p:pic>
      <p:pic>
        <p:nvPicPr>
          <p:cNvPr id="2097175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55868" y="2605855"/>
            <a:ext cx="959012" cy="915167"/>
          </a:xfrm>
          <a:prstGeom prst="rect">
            <a:avLst/>
          </a:prstGeom>
        </p:spPr>
      </p:pic>
      <p:pic>
        <p:nvPicPr>
          <p:cNvPr id="2097176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1617" y="2718540"/>
            <a:ext cx="466777" cy="466777"/>
          </a:xfrm>
          <a:prstGeom prst="rect">
            <a:avLst/>
          </a:prstGeom>
        </p:spPr>
      </p:pic>
      <p:pic>
        <p:nvPicPr>
          <p:cNvPr id="209717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4436" y="2933969"/>
            <a:ext cx="466777" cy="4667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28794" y="1856873"/>
            <a:ext cx="6505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Kaiti SC" charset="-122"/>
                <a:ea typeface="Kaiti SC" charset="-122"/>
                <a:cs typeface="Kaiti SC" charset="-122"/>
              </a:rPr>
              <a:t>語音輸入在安靜的場合可能會干擾到其他人。</a:t>
            </a:r>
            <a:endParaRPr lang="en-US" sz="2400" dirty="0"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3BBD-A37A-1B4D-940D-C7D066E08339}" type="slidenum">
              <a:rPr lang="en-US" sz="1800" smtClean="0"/>
              <a:t>5</a:t>
            </a:fld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9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9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44444E-6 L 1.11022E-16 0.1152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097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6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0273 0.1013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097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pPr algn="ctr"/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目的</a:t>
            </a:r>
            <a:endParaRPr 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2097178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403" t="20567" r="13231" b="14615"/>
          <a:stretch/>
        </p:blipFill>
        <p:spPr>
          <a:xfrm>
            <a:off x="1706923" y="3214496"/>
            <a:ext cx="4605292" cy="2459461"/>
          </a:xfrm>
        </p:spPr>
      </p:pic>
      <p:sp>
        <p:nvSpPr>
          <p:cNvPr id="2" name="TextBox 1"/>
          <p:cNvSpPr txBox="1"/>
          <p:nvPr/>
        </p:nvSpPr>
        <p:spPr>
          <a:xfrm>
            <a:off x="1789112" y="1752599"/>
            <a:ext cx="10410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Kaiti SC" charset="-122"/>
                <a:ea typeface="Kaiti SC" charset="-122"/>
                <a:cs typeface="Kaiti SC" charset="-122"/>
              </a:rPr>
              <a:t>盲人</a:t>
            </a:r>
            <a:r>
              <a:rPr lang="zh-TW" altLang="en-US" sz="2800" dirty="0" smtClean="0">
                <a:solidFill>
                  <a:srgbClr val="FF0000"/>
                </a:solidFill>
                <a:latin typeface="Kaiti SC" charset="-122"/>
                <a:ea typeface="Kaiti SC" charset="-122"/>
                <a:cs typeface="Kaiti SC" charset="-122"/>
              </a:rPr>
              <a:t>有需求</a:t>
            </a:r>
            <a:r>
              <a:rPr lang="zh-TW" altLang="en-US" sz="2800" dirty="0" smtClean="0">
                <a:latin typeface="Kaiti SC" charset="-122"/>
                <a:ea typeface="Kaiti SC" charset="-122"/>
                <a:cs typeface="Kaiti SC" charset="-122"/>
              </a:rPr>
              <a:t>，市面上現有的盲人鍵盤卻大多</a:t>
            </a:r>
            <a:r>
              <a:rPr lang="zh-TW" altLang="en-US" sz="2800" dirty="0" smtClean="0">
                <a:solidFill>
                  <a:srgbClr val="FF0000"/>
                </a:solidFill>
                <a:latin typeface="Kaiti SC" charset="-122"/>
                <a:ea typeface="Kaiti SC" charset="-122"/>
                <a:cs typeface="Kaiti SC" charset="-122"/>
              </a:rPr>
              <a:t>成本高</a:t>
            </a:r>
            <a:r>
              <a:rPr lang="zh-TW" altLang="en-US" sz="2800" dirty="0" smtClean="0">
                <a:latin typeface="Kaiti SC" charset="-122"/>
                <a:ea typeface="Kaiti SC" charset="-122"/>
                <a:cs typeface="Kaiti SC" charset="-122"/>
              </a:rPr>
              <a:t>，</a:t>
            </a:r>
            <a:r>
              <a:rPr lang="zh-TW" altLang="en-US" sz="2800" dirty="0" smtClean="0">
                <a:solidFill>
                  <a:srgbClr val="FF0000"/>
                </a:solidFill>
                <a:latin typeface="Kaiti SC" charset="-122"/>
                <a:ea typeface="Kaiti SC" charset="-122"/>
                <a:cs typeface="Kaiti SC" charset="-122"/>
              </a:rPr>
              <a:t>價格高昂</a:t>
            </a:r>
            <a:r>
              <a:rPr lang="zh-TW" altLang="en-US" sz="2800" dirty="0">
                <a:latin typeface="Kaiti SC" charset="-122"/>
                <a:ea typeface="Kaiti SC" charset="-122"/>
                <a:cs typeface="Kaiti SC" charset="-122"/>
              </a:rPr>
              <a:t>。</a:t>
            </a:r>
            <a:endParaRPr lang="en-US" sz="2800" dirty="0"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3BBD-A37A-1B4D-940D-C7D066E08339}" type="slidenum">
              <a:rPr lang="en-US" sz="1800" smtClean="0"/>
              <a:t>6</a:t>
            </a:fld>
            <a:endParaRPr lang="en-US" sz="18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558" y="3370546"/>
            <a:ext cx="4113952" cy="19944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itle 1"/>
          <p:cNvSpPr>
            <a:spLocks noGrp="1"/>
          </p:cNvSpPr>
          <p:nvPr>
            <p:ph type="title"/>
          </p:nvPr>
        </p:nvSpPr>
        <p:spPr>
          <a:xfrm>
            <a:off x="1484311" y="16758"/>
            <a:ext cx="10018713" cy="1752599"/>
          </a:xfrm>
        </p:spPr>
        <p:txBody>
          <a:bodyPr/>
          <a:lstStyle/>
          <a:p>
            <a:pPr algn="ctr"/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技術</a:t>
            </a:r>
            <a:endParaRPr 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2097180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411" y="2780508"/>
            <a:ext cx="2765910" cy="1882115"/>
          </a:xfrm>
          <a:prstGeom prst="rect">
            <a:avLst/>
          </a:prstGeom>
        </p:spPr>
      </p:pic>
      <p:pic>
        <p:nvPicPr>
          <p:cNvPr id="2097179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4488" t="6027" r="11412" b="5406"/>
          <a:stretch/>
        </p:blipFill>
        <p:spPr>
          <a:xfrm>
            <a:off x="7794910" y="2671224"/>
            <a:ext cx="2898490" cy="2598283"/>
          </a:xfrm>
        </p:spPr>
      </p:pic>
      <p:grpSp>
        <p:nvGrpSpPr>
          <p:cNvPr id="41" name="Group 12"/>
          <p:cNvGrpSpPr/>
          <p:nvPr/>
        </p:nvGrpSpPr>
        <p:grpSpPr>
          <a:xfrm>
            <a:off x="5267803" y="2891244"/>
            <a:ext cx="2729710" cy="1916024"/>
            <a:chOff x="4674765" y="2524242"/>
            <a:chExt cx="2729710" cy="1916024"/>
          </a:xfrm>
        </p:grpSpPr>
        <p:pic>
          <p:nvPicPr>
            <p:cNvPr id="2097181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6743" y="2762609"/>
              <a:ext cx="756633" cy="1154243"/>
            </a:xfrm>
            <a:prstGeom prst="rect">
              <a:avLst/>
            </a:prstGeom>
          </p:spPr>
        </p:pic>
        <p:cxnSp>
          <p:nvCxnSpPr>
            <p:cNvPr id="3145728" name="Elbow Connector 7"/>
            <p:cNvCxnSpPr>
              <a:cxnSpLocks/>
            </p:cNvCxnSpPr>
            <p:nvPr/>
          </p:nvCxnSpPr>
          <p:spPr>
            <a:xfrm>
              <a:off x="4674765" y="2524242"/>
              <a:ext cx="1421235" cy="238367"/>
            </a:xfrm>
            <a:prstGeom prst="bentConnector3">
              <a:avLst>
                <a:gd name="adj1" fmla="val 100341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45729" name="Elbow Connector 10"/>
            <p:cNvCxnSpPr>
              <a:cxnSpLocks/>
              <a:stCxn id="2097181" idx="2"/>
            </p:cNvCxnSpPr>
            <p:nvPr/>
          </p:nvCxnSpPr>
          <p:spPr>
            <a:xfrm rot="16200000" flipH="1">
              <a:off x="6588060" y="3623851"/>
              <a:ext cx="523415" cy="1109415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1246168" y="1580069"/>
            <a:ext cx="11283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Kaiti SC" charset="-122"/>
                <a:ea typeface="Kaiti SC" charset="-122"/>
                <a:cs typeface="Kaiti SC" charset="-122"/>
              </a:rPr>
              <a:t>使用</a:t>
            </a:r>
            <a:r>
              <a:rPr lang="en-US" altLang="zh-TW" sz="2800" dirty="0" smtClean="0">
                <a:latin typeface="Times New Roman" charset="0"/>
                <a:ea typeface="Times New Roman" charset="0"/>
                <a:cs typeface="Times New Roman" charset="0"/>
              </a:rPr>
              <a:t>Android</a:t>
            </a:r>
            <a:r>
              <a:rPr lang="zh-TW" altLang="en-US" sz="2800" dirty="0" smtClean="0">
                <a:latin typeface="Kaiti SC" charset="-122"/>
                <a:ea typeface="Kaiti SC" charset="-122"/>
                <a:cs typeface="Kaiti SC" charset="-122"/>
              </a:rPr>
              <a:t>及</a:t>
            </a:r>
            <a:r>
              <a:rPr lang="en-US" altLang="zh-TW" sz="2800" dirty="0" smtClean="0">
                <a:latin typeface="Times New Roman" charset="0"/>
                <a:ea typeface="Times New Roman" charset="0"/>
                <a:cs typeface="Times New Roman" charset="0"/>
              </a:rPr>
              <a:t>Arduino</a:t>
            </a:r>
            <a:r>
              <a:rPr lang="zh-TW" altLang="en-US" sz="2800" dirty="0" smtClean="0">
                <a:latin typeface="Kaiti SC" charset="-122"/>
                <a:ea typeface="Kaiti SC" charset="-122"/>
                <a:cs typeface="Kaiti SC" charset="-122"/>
              </a:rPr>
              <a:t>，實現</a:t>
            </a:r>
            <a:r>
              <a:rPr lang="zh-TW" altLang="en-US" sz="2800" dirty="0" smtClean="0">
                <a:solidFill>
                  <a:srgbClr val="FF0000"/>
                </a:solidFill>
                <a:latin typeface="Kaiti SC" charset="-122"/>
                <a:ea typeface="Kaiti SC" charset="-122"/>
                <a:cs typeface="Kaiti SC" charset="-122"/>
              </a:rPr>
              <a:t>基礎功能相似</a:t>
            </a:r>
            <a:r>
              <a:rPr lang="zh-TW" altLang="en-US" sz="2800" dirty="0" smtClean="0">
                <a:latin typeface="Kaiti SC" charset="-122"/>
                <a:ea typeface="Kaiti SC" charset="-122"/>
                <a:cs typeface="Kaiti SC" charset="-122"/>
              </a:rPr>
              <a:t>，而</a:t>
            </a:r>
            <a:r>
              <a:rPr lang="zh-TW" altLang="en-US" sz="2800" dirty="0" smtClean="0">
                <a:solidFill>
                  <a:srgbClr val="FF0000"/>
                </a:solidFill>
                <a:latin typeface="Kaiti SC" charset="-122"/>
                <a:ea typeface="Kaiti SC" charset="-122"/>
                <a:cs typeface="Kaiti SC" charset="-122"/>
              </a:rPr>
              <a:t>成本</a:t>
            </a:r>
            <a:r>
              <a:rPr lang="zh-TW" altLang="en-US" sz="2800" dirty="0" smtClean="0">
                <a:latin typeface="Kaiti SC" charset="-122"/>
                <a:ea typeface="Kaiti SC" charset="-122"/>
                <a:cs typeface="Kaiti SC" charset="-122"/>
              </a:rPr>
              <a:t>較為</a:t>
            </a:r>
            <a:r>
              <a:rPr lang="zh-TW" altLang="en-US" sz="2800" dirty="0" smtClean="0">
                <a:solidFill>
                  <a:srgbClr val="FF0000"/>
                </a:solidFill>
                <a:latin typeface="Kaiti SC" charset="-122"/>
                <a:ea typeface="Kaiti SC" charset="-122"/>
                <a:cs typeface="Kaiti SC" charset="-122"/>
              </a:rPr>
              <a:t>低廉</a:t>
            </a:r>
            <a:r>
              <a:rPr lang="zh-TW" altLang="en-US" sz="2800" dirty="0" smtClean="0">
                <a:latin typeface="Kaiti SC" charset="-122"/>
                <a:ea typeface="Kaiti SC" charset="-122"/>
                <a:cs typeface="Kaiti SC" charset="-122"/>
              </a:rPr>
              <a:t>的鍵盤。</a:t>
            </a:r>
            <a:endParaRPr lang="en-US" sz="2800" dirty="0"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3BBD-A37A-1B4D-940D-C7D066E08339}" type="slidenum">
              <a:rPr lang="en-US" sz="1800" smtClean="0"/>
              <a:t>7</a:t>
            </a:fld>
            <a:endParaRPr lang="en-US" sz="1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044341" y="2314162"/>
            <a:ext cx="7921603" cy="4022331"/>
            <a:chOff x="2044341" y="2314162"/>
            <a:chExt cx="7921603" cy="4022331"/>
          </a:xfrm>
        </p:grpSpPr>
        <p:grpSp>
          <p:nvGrpSpPr>
            <p:cNvPr id="8" name="Group 7"/>
            <p:cNvGrpSpPr/>
            <p:nvPr/>
          </p:nvGrpSpPr>
          <p:grpSpPr>
            <a:xfrm>
              <a:off x="2044341" y="2314162"/>
              <a:ext cx="7921603" cy="3602438"/>
              <a:chOff x="2044341" y="2314162"/>
              <a:chExt cx="7921603" cy="3602438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7584980" y="2726778"/>
                <a:ext cx="2380964" cy="2851268"/>
                <a:chOff x="8105412" y="2375275"/>
                <a:chExt cx="2380964" cy="2851268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8105412" y="2375275"/>
                  <a:ext cx="2380964" cy="2851268"/>
                  <a:chOff x="8105412" y="2375275"/>
                  <a:chExt cx="2380964" cy="2851268"/>
                </a:xfrm>
              </p:grpSpPr>
              <p:pic>
                <p:nvPicPr>
                  <p:cNvPr id="53" name="Picture 52"/>
                  <p:cNvPicPr/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05412" y="2375275"/>
                    <a:ext cx="2380964" cy="2380964"/>
                  </a:xfrm>
                  <a:prstGeom prst="rect">
                    <a:avLst/>
                  </a:prstGeom>
                </p:spPr>
              </p:pic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8440531" y="4887989"/>
                    <a:ext cx="171072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600" dirty="0" smtClean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Android</a:t>
                    </a:r>
                    <a:r>
                      <a:rPr lang="zh-TW" altLang="en-US" sz="1600" dirty="0" smtClean="0">
                        <a:latin typeface="Kaiti SC" charset="-122"/>
                        <a:ea typeface="Kaiti SC" charset="-122"/>
                        <a:cs typeface="Kaiti SC" charset="-122"/>
                      </a:rPr>
                      <a:t>行動裝置</a:t>
                    </a:r>
                    <a:endParaRPr lang="en-US" sz="1600" dirty="0">
                      <a:latin typeface="Kaiti SC" charset="-122"/>
                      <a:ea typeface="Kaiti SC" charset="-122"/>
                      <a:cs typeface="Kaiti SC" charset="-122"/>
                    </a:endParaRPr>
                  </a:p>
                </p:txBody>
              </p:sp>
            </p:grpSp>
            <p:sp>
              <p:nvSpPr>
                <p:cNvPr id="52" name="TextBox 51"/>
                <p:cNvSpPr txBox="1"/>
                <p:nvPr/>
              </p:nvSpPr>
              <p:spPr>
                <a:xfrm>
                  <a:off x="8985551" y="3309823"/>
                  <a:ext cx="6206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2000" dirty="0" smtClean="0"/>
                    <a:t>App</a:t>
                  </a:r>
                  <a:endParaRPr lang="en-US" sz="2000" dirty="0"/>
                </a:p>
              </p:txBody>
            </p:sp>
          </p:grpSp>
          <p:grpSp>
            <p:nvGrpSpPr>
              <p:cNvPr id="6" name="Group 5"/>
              <p:cNvGrpSpPr/>
              <p:nvPr/>
            </p:nvGrpSpPr>
            <p:grpSpPr>
              <a:xfrm>
                <a:off x="2044341" y="2314162"/>
                <a:ext cx="4880098" cy="3602438"/>
                <a:chOff x="2044341" y="2314162"/>
                <a:chExt cx="4880098" cy="3602438"/>
              </a:xfrm>
            </p:grpSpPr>
            <p:sp>
              <p:nvSpPr>
                <p:cNvPr id="16" name="TextBox 15"/>
                <p:cNvSpPr txBox="1"/>
                <p:nvPr/>
              </p:nvSpPr>
              <p:spPr>
                <a:xfrm>
                  <a:off x="4191729" y="5465091"/>
                  <a:ext cx="59503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sz="1600" dirty="0" smtClean="0">
                      <a:latin typeface="Kaiti SC" charset="-122"/>
                      <a:ea typeface="Kaiti SC" charset="-122"/>
                      <a:cs typeface="Kaiti SC" charset="-122"/>
                    </a:rPr>
                    <a:t>按鈕</a:t>
                  </a:r>
                  <a:endParaRPr lang="en-US" sz="1600" dirty="0">
                    <a:latin typeface="Kaiti SC" charset="-122"/>
                    <a:ea typeface="Kaiti SC" charset="-122"/>
                    <a:cs typeface="Kaiti SC" charset="-122"/>
                  </a:endParaRPr>
                </a:p>
              </p:txBody>
            </p:sp>
            <p:grpSp>
              <p:nvGrpSpPr>
                <p:cNvPr id="5" name="Group 4"/>
                <p:cNvGrpSpPr/>
                <p:nvPr/>
              </p:nvGrpSpPr>
              <p:grpSpPr>
                <a:xfrm>
                  <a:off x="2044341" y="2314162"/>
                  <a:ext cx="4880098" cy="3602438"/>
                  <a:chOff x="2044341" y="2314162"/>
                  <a:chExt cx="4880098" cy="3602438"/>
                </a:xfrm>
              </p:grpSpPr>
              <p:pic>
                <p:nvPicPr>
                  <p:cNvPr id="10" name="Picture 9"/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11828" b="95699" l="0" r="43169">
                                <a14:foregroundMark x1="37887" y1="71505" x2="37887" y2="71505"/>
                                <a14:foregroundMark x1="34426" y1="73656" x2="34426" y2="73656"/>
                                <a14:foregroundMark x1="36794" y1="61828" x2="36794" y2="61828"/>
                                <a14:foregroundMark x1="37887" y1="56452" x2="37887" y2="56452"/>
                                <a14:foregroundMark x1="39162" y1="52688" x2="39162" y2="52688"/>
                                <a14:foregroundMark x1="38069" y1="78495" x2="38069" y2="78495"/>
                                <a14:foregroundMark x1="39709" y1="68817" x2="39709" y2="68817"/>
                                <a14:foregroundMark x1="40437" y1="60753" x2="40437" y2="60753"/>
                                <a14:foregroundMark x1="10929" y1="48925" x2="10929" y2="48925"/>
                                <a14:foregroundMark x1="39709" y1="44624" x2="39709" y2="44624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1531" r="56571" b="14044"/>
                  <a:stretch/>
                </p:blipFill>
                <p:spPr>
                  <a:xfrm rot="21139936">
                    <a:off x="4211164" y="4359091"/>
                    <a:ext cx="1125838" cy="653663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10"/>
                  <p:cNvPicPr/>
                  <p:nvPr/>
                </p:nvPicPr>
                <p:blipFill rotWithShape="1"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65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451" b="22994"/>
                  <a:stretch/>
                </p:blipFill>
                <p:spPr>
                  <a:xfrm>
                    <a:off x="4217413" y="4807267"/>
                    <a:ext cx="682370" cy="702731"/>
                  </a:xfrm>
                  <a:prstGeom prst="rect">
                    <a:avLst/>
                  </a:prstGeom>
                </p:spPr>
              </p:pic>
              <p:pic>
                <p:nvPicPr>
                  <p:cNvPr id="13" name="Content Placeholder 3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l="49384" t="36376" r="16035" b="31812"/>
                  <a:stretch/>
                </p:blipFill>
                <p:spPr>
                  <a:xfrm>
                    <a:off x="4605467" y="4849438"/>
                    <a:ext cx="1239291" cy="879486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4954320" y="4250627"/>
                    <a:ext cx="114807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TW" altLang="en-US" sz="1600" dirty="0" smtClean="0">
                        <a:latin typeface="Kaiti SC" charset="-122"/>
                        <a:ea typeface="Kaiti SC" charset="-122"/>
                        <a:cs typeface="Kaiti SC" charset="-122"/>
                      </a:rPr>
                      <a:t>藍牙</a:t>
                    </a:r>
                    <a:r>
                      <a:rPr lang="en-US" altLang="zh-TW" sz="1600" dirty="0" smtClean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HC-06</a:t>
                    </a:r>
                    <a:endParaRPr lang="en-US" sz="1600" dirty="0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212639" y="5433284"/>
                    <a:ext cx="185018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600" dirty="0" smtClean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Arduino Mega 2560</a:t>
                    </a:r>
                    <a:endParaRPr lang="en-US" sz="1600" dirty="0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4783799" y="5578046"/>
                    <a:ext cx="80021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TW" altLang="en-US" sz="1600" dirty="0" smtClean="0">
                        <a:latin typeface="Kaiti SC" charset="-122"/>
                        <a:ea typeface="Kaiti SC" charset="-122"/>
                        <a:cs typeface="Kaiti SC" charset="-122"/>
                      </a:rPr>
                      <a:t>電磁閥</a:t>
                    </a:r>
                    <a:endParaRPr lang="en-US" sz="1600" dirty="0">
                      <a:latin typeface="Kaiti SC" charset="-122"/>
                      <a:ea typeface="Kaiti SC" charset="-122"/>
                      <a:cs typeface="Kaiti SC" charset="-122"/>
                    </a:endParaRPr>
                  </a:p>
                </p:txBody>
              </p:sp>
              <p:pic>
                <p:nvPicPr>
                  <p:cNvPr id="3" name="Picture 2"/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BEBA8EAE-BF5A-486C-A8C5-ECC9F3942E4B}">
                        <a14:imgProps xmlns:a14="http://schemas.microsoft.com/office/drawing/2010/main">
                          <a14:imgLayer r:embed="rId13">
                            <a14:imgEffect>
                              <a14:backgroundRemoval t="18400" b="83200" l="1800" r="98400">
                                <a14:foregroundMark x1="22400" y1="25400" x2="22400" y2="25400"/>
                                <a14:foregroundMark x1="22400" y1="21800" x2="22400" y2="21800"/>
                                <a14:foregroundMark x1="26400" y1="22400" x2="26400" y2="22400"/>
                                <a14:foregroundMark x1="17400" y1="22800" x2="17400" y2="228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8200" b="16156"/>
                  <a:stretch/>
                </p:blipFill>
                <p:spPr>
                  <a:xfrm>
                    <a:off x="5279264" y="4612662"/>
                    <a:ext cx="823127" cy="540327"/>
                  </a:xfrm>
                  <a:prstGeom prst="rect">
                    <a:avLst/>
                  </a:prstGeom>
                </p:spPr>
              </p:pic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5755059" y="5017786"/>
                    <a:ext cx="116938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Buck-Boost Converter</a:t>
                    </a:r>
                    <a:endParaRPr lang="en-US" sz="1600" dirty="0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pic>
                <p:nvPicPr>
                  <p:cNvPr id="57" name="Picture 56"/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BEBA8EAE-BF5A-486C-A8C5-ECC9F3942E4B}">
                        <a14:imgProps xmlns:a14="http://schemas.microsoft.com/office/drawing/2010/main">
                          <a14:imgLayer r:embed="rId15">
                            <a14:imgEffect>
                              <a14:backgroundRemoval t="0" b="100000" l="0" r="100000">
                                <a14:foregroundMark x1="14898" y1="62074" x2="14898" y2="62074"/>
                                <a14:foregroundMark x1="12790" y1="83807" x2="12790" y2="83807"/>
                                <a14:foregroundMark x1="8925" y1="22869" x2="8925" y2="22869"/>
                                <a14:foregroundMark x1="54041" y1="42045" x2="54041" y2="42045"/>
                                <a14:foregroundMark x1="93183" y1="35938" x2="93183" y2="35938"/>
                                <a14:backgroundMark x1="3725" y1="47301" x2="3725" y2="4730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44341" y="4417678"/>
                    <a:ext cx="2083552" cy="1030795"/>
                  </a:xfrm>
                  <a:prstGeom prst="rect">
                    <a:avLst/>
                  </a:prstGeom>
                </p:spPr>
              </p:pic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51948" y="2641924"/>
                    <a:ext cx="3221753" cy="1561906"/>
                  </a:xfrm>
                  <a:prstGeom prst="rect">
                    <a:avLst/>
                  </a:prstGeom>
                </p:spPr>
              </p:pic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3483843" y="2314162"/>
                    <a:ext cx="100540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TW" altLang="en-US" sz="1600" dirty="0" smtClean="0">
                        <a:latin typeface="Kaiti SC" charset="-122"/>
                        <a:ea typeface="Kaiti SC" charset="-122"/>
                        <a:cs typeface="Kaiti SC" charset="-122"/>
                      </a:rPr>
                      <a:t>點字鍵盤</a:t>
                    </a:r>
                    <a:endParaRPr lang="en-US" sz="1600" dirty="0">
                      <a:latin typeface="Kaiti SC" charset="-122"/>
                      <a:ea typeface="Kaiti SC" charset="-122"/>
                      <a:cs typeface="Kaiti SC" charset="-122"/>
                    </a:endParaRPr>
                  </a:p>
                </p:txBody>
              </p:sp>
            </p:grpSp>
          </p:grpSp>
        </p:grpSp>
        <p:pic>
          <p:nvPicPr>
            <p:cNvPr id="31" name="圖片 1"/>
            <p:cNvPicPr/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29" t="30283" r="33000" b="8183"/>
            <a:stretch/>
          </p:blipFill>
          <p:spPr bwMode="auto">
            <a:xfrm>
              <a:off x="5731511" y="5589646"/>
              <a:ext cx="860767" cy="64728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4975468" y="5997939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dirty="0" smtClean="0">
                  <a:latin typeface="Kaiti SC" charset="-122"/>
                  <a:ea typeface="Kaiti SC" charset="-122"/>
                  <a:cs typeface="Kaiti SC" charset="-122"/>
                </a:rPr>
                <a:t>繼電器</a:t>
              </a:r>
              <a:endParaRPr lang="en-US" sz="1600" dirty="0">
                <a:latin typeface="Kaiti SC" charset="-122"/>
                <a:ea typeface="Kaiti SC" charset="-122"/>
                <a:cs typeface="Kaiti SC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設計</a:t>
            </a:r>
            <a:endParaRPr 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3BBD-A37A-1B4D-940D-C7D066E08339}" type="slidenum">
              <a:rPr lang="en-US" sz="1800" smtClean="0"/>
              <a:t>8</a:t>
            </a:fld>
            <a:endParaRPr lang="en-US" sz="1800" dirty="0"/>
          </a:p>
        </p:txBody>
      </p:sp>
      <p:grpSp>
        <p:nvGrpSpPr>
          <p:cNvPr id="192" name="Group 191"/>
          <p:cNvGrpSpPr/>
          <p:nvPr/>
        </p:nvGrpSpPr>
        <p:grpSpPr>
          <a:xfrm>
            <a:off x="1484309" y="1627317"/>
            <a:ext cx="4377690" cy="5025895"/>
            <a:chOff x="1428750" y="1286283"/>
            <a:chExt cx="4377690" cy="5025895"/>
          </a:xfrm>
        </p:grpSpPr>
        <p:grpSp>
          <p:nvGrpSpPr>
            <p:cNvPr id="193" name="Group 192"/>
            <p:cNvGrpSpPr/>
            <p:nvPr/>
          </p:nvGrpSpPr>
          <p:grpSpPr>
            <a:xfrm>
              <a:off x="1428750" y="1286283"/>
              <a:ext cx="4377690" cy="5025895"/>
              <a:chOff x="1726664" y="1571685"/>
              <a:chExt cx="4377690" cy="5025895"/>
            </a:xfrm>
          </p:grpSpPr>
          <p:grpSp>
            <p:nvGrpSpPr>
              <p:cNvPr id="196" name="Group 195"/>
              <p:cNvGrpSpPr/>
              <p:nvPr/>
            </p:nvGrpSpPr>
            <p:grpSpPr>
              <a:xfrm>
                <a:off x="1726664" y="1571685"/>
                <a:ext cx="4377690" cy="4682646"/>
                <a:chOff x="1726664" y="1571685"/>
                <a:chExt cx="4377690" cy="4682646"/>
              </a:xfrm>
            </p:grpSpPr>
            <p:sp>
              <p:nvSpPr>
                <p:cNvPr id="198" name="Rectangle 197"/>
                <p:cNvSpPr/>
                <p:nvPr/>
              </p:nvSpPr>
              <p:spPr>
                <a:xfrm>
                  <a:off x="1726664" y="1571685"/>
                  <a:ext cx="4377690" cy="4682646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:r>
                    <a:rPr lang="en-US" sz="1600" dirty="0" smtClean="0"/>
                    <a:t>Hardware</a:t>
                  </a:r>
                  <a:endParaRPr lang="en-US" sz="1600" dirty="0"/>
                </a:p>
              </p:txBody>
            </p:sp>
            <p:grpSp>
              <p:nvGrpSpPr>
                <p:cNvPr id="199" name="Group 198"/>
                <p:cNvGrpSpPr/>
                <p:nvPr/>
              </p:nvGrpSpPr>
              <p:grpSpPr>
                <a:xfrm>
                  <a:off x="1895839" y="2031075"/>
                  <a:ext cx="1683712" cy="935686"/>
                  <a:chOff x="2541723" y="2462939"/>
                  <a:chExt cx="1875483" cy="1042259"/>
                </a:xfrm>
              </p:grpSpPr>
              <p:sp>
                <p:nvSpPr>
                  <p:cNvPr id="226" name="Rectangle 225"/>
                  <p:cNvSpPr/>
                  <p:nvPr/>
                </p:nvSpPr>
                <p:spPr>
                  <a:xfrm>
                    <a:off x="2541723" y="2462939"/>
                    <a:ext cx="1875483" cy="104225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t" anchorCtr="0"/>
                  <a:lstStyle/>
                  <a:p>
                    <a:pPr algn="ctr"/>
                    <a:r>
                      <a:rPr lang="en-US" sz="1600" dirty="0" smtClean="0"/>
                      <a:t>Controller</a:t>
                    </a:r>
                    <a:endParaRPr lang="en-US" sz="1600" dirty="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2652570" y="2905534"/>
                    <a:ext cx="1633729" cy="525333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Arduino Mega2560</a:t>
                    </a:r>
                    <a:endParaRPr lang="en-US" sz="1600" dirty="0"/>
                  </a:p>
                </p:txBody>
              </p:sp>
            </p:grpSp>
            <p:grpSp>
              <p:nvGrpSpPr>
                <p:cNvPr id="200" name="Group 199"/>
                <p:cNvGrpSpPr/>
                <p:nvPr/>
              </p:nvGrpSpPr>
              <p:grpSpPr>
                <a:xfrm>
                  <a:off x="1895839" y="3289677"/>
                  <a:ext cx="1683714" cy="2572608"/>
                  <a:chOff x="1895839" y="3289677"/>
                  <a:chExt cx="1683714" cy="2572608"/>
                </a:xfrm>
              </p:grpSpPr>
              <p:sp>
                <p:nvSpPr>
                  <p:cNvPr id="213" name="Rectangle 212"/>
                  <p:cNvSpPr/>
                  <p:nvPr/>
                </p:nvSpPr>
                <p:spPr>
                  <a:xfrm>
                    <a:off x="1895839" y="3289677"/>
                    <a:ext cx="1683714" cy="2572608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t" anchorCtr="0"/>
                  <a:lstStyle/>
                  <a:p>
                    <a:pPr algn="ctr"/>
                    <a:r>
                      <a:rPr lang="en-US" sz="1600" dirty="0" smtClean="0"/>
                      <a:t>Keyboard</a:t>
                    </a:r>
                    <a:endParaRPr lang="en-US" sz="1600" dirty="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2018305" y="3765346"/>
                    <a:ext cx="1440223" cy="37016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Buttons</a:t>
                    </a:r>
                    <a:endParaRPr lang="en-US" sz="1600" dirty="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2032216" y="4255365"/>
                    <a:ext cx="1426311" cy="37016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Battery</a:t>
                    </a:r>
                    <a:endParaRPr lang="en-US" sz="1600" dirty="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2032215" y="4745384"/>
                    <a:ext cx="1426313" cy="44345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Relay Module</a:t>
                    </a:r>
                    <a:endParaRPr lang="en-US" sz="1600" dirty="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2018305" y="5308694"/>
                    <a:ext cx="1426311" cy="37016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Solenoid</a:t>
                    </a:r>
                    <a:endParaRPr lang="en-US" sz="1600" dirty="0"/>
                  </a:p>
                </p:txBody>
              </p:sp>
            </p:grpSp>
            <p:grpSp>
              <p:nvGrpSpPr>
                <p:cNvPr id="201" name="Group 200"/>
                <p:cNvGrpSpPr/>
                <p:nvPr/>
              </p:nvGrpSpPr>
              <p:grpSpPr>
                <a:xfrm>
                  <a:off x="4119671" y="4195502"/>
                  <a:ext cx="1819932" cy="1666784"/>
                  <a:chOff x="1860691" y="3885407"/>
                  <a:chExt cx="1885739" cy="1856627"/>
                </a:xfrm>
              </p:grpSpPr>
              <p:sp>
                <p:nvSpPr>
                  <p:cNvPr id="209" name="Rectangle 208"/>
                  <p:cNvSpPr/>
                  <p:nvPr/>
                </p:nvSpPr>
                <p:spPr>
                  <a:xfrm>
                    <a:off x="1860691" y="3885407"/>
                    <a:ext cx="1885739" cy="1856627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t" anchorCtr="0"/>
                  <a:lstStyle/>
                  <a:p>
                    <a:pPr algn="ctr"/>
                    <a:r>
                      <a:rPr lang="en-US" sz="1600" dirty="0" smtClean="0"/>
                      <a:t>Communication</a:t>
                    </a:r>
                    <a:r>
                      <a:rPr lang="zh-TW" altLang="en-US" sz="1600" dirty="0" smtClean="0"/>
                      <a:t> </a:t>
                    </a:r>
                    <a:r>
                      <a:rPr lang="en-US" altLang="zh-TW" sz="1600" dirty="0" smtClean="0"/>
                      <a:t>Module</a:t>
                    </a:r>
                    <a:endParaRPr lang="en-US" sz="1600" dirty="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1969003" y="4621125"/>
                    <a:ext cx="1699759" cy="41232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HID Bluetooth</a:t>
                    </a:r>
                    <a:endParaRPr lang="en-US" sz="1600" dirty="0"/>
                  </a:p>
                </p:txBody>
              </p:sp>
            </p:grpSp>
            <p:grpSp>
              <p:nvGrpSpPr>
                <p:cNvPr id="202" name="Group 201"/>
                <p:cNvGrpSpPr/>
                <p:nvPr/>
              </p:nvGrpSpPr>
              <p:grpSpPr>
                <a:xfrm>
                  <a:off x="4133717" y="2031075"/>
                  <a:ext cx="1805886" cy="1932247"/>
                  <a:chOff x="8025660" y="1770678"/>
                  <a:chExt cx="2011572" cy="2152326"/>
                </a:xfrm>
              </p:grpSpPr>
              <p:sp>
                <p:nvSpPr>
                  <p:cNvPr id="205" name="Rectangle 204"/>
                  <p:cNvSpPr/>
                  <p:nvPr/>
                </p:nvSpPr>
                <p:spPr>
                  <a:xfrm>
                    <a:off x="8025660" y="1770678"/>
                    <a:ext cx="2011572" cy="2152326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t" anchorCtr="0"/>
                  <a:lstStyle/>
                  <a:p>
                    <a:pPr algn="ctr"/>
                    <a:r>
                      <a:rPr lang="en-US" sz="1600" dirty="0" smtClean="0"/>
                      <a:t>Data Processing</a:t>
                    </a:r>
                    <a:endParaRPr lang="en-US" sz="1600" dirty="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8131229" y="2285493"/>
                    <a:ext cx="1822508" cy="41232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Digitization</a:t>
                    </a:r>
                    <a:endParaRPr lang="en-US" sz="1600" dirty="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8131229" y="2832316"/>
                    <a:ext cx="1822508" cy="41232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Encoding</a:t>
                    </a:r>
                    <a:endParaRPr lang="en-US" sz="1600" dirty="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8129159" y="3375288"/>
                    <a:ext cx="1824576" cy="41232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Translation</a:t>
                    </a:r>
                    <a:endParaRPr lang="en-US" sz="1600" dirty="0"/>
                  </a:p>
                </p:txBody>
              </p:sp>
            </p:grpSp>
            <p:cxnSp>
              <p:nvCxnSpPr>
                <p:cNvPr id="203" name="Straight Arrow Connector 202"/>
                <p:cNvCxnSpPr/>
                <p:nvPr/>
              </p:nvCxnSpPr>
              <p:spPr>
                <a:xfrm>
                  <a:off x="3579551" y="2581091"/>
                  <a:ext cx="54263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Elbow Connector 203"/>
                <p:cNvCxnSpPr/>
                <p:nvPr/>
              </p:nvCxnSpPr>
              <p:spPr>
                <a:xfrm>
                  <a:off x="3578558" y="2726367"/>
                  <a:ext cx="539189" cy="2297689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7" name="TextBox 196"/>
              <p:cNvSpPr txBox="1"/>
              <p:nvPr/>
            </p:nvSpPr>
            <p:spPr>
              <a:xfrm>
                <a:off x="3208635" y="6228248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>
                    <a:latin typeface="Kaiti SC" charset="-122"/>
                    <a:ea typeface="Kaiti SC" charset="-122"/>
                    <a:cs typeface="Kaiti SC" charset="-122"/>
                  </a:rPr>
                  <a:t>硬體架構圖</a:t>
                </a:r>
                <a:endParaRPr lang="en-US" dirty="0">
                  <a:latin typeface="Kaiti SC" charset="-122"/>
                  <a:ea typeface="Kaiti SC" charset="-122"/>
                  <a:cs typeface="Kaiti SC" charset="-122"/>
                </a:endParaRPr>
              </a:p>
            </p:txBody>
          </p:sp>
        </p:grpSp>
        <p:cxnSp>
          <p:nvCxnSpPr>
            <p:cNvPr id="194" name="Straight Arrow Connector 193"/>
            <p:cNvCxnSpPr/>
            <p:nvPr/>
          </p:nvCxnSpPr>
          <p:spPr>
            <a:xfrm flipV="1">
              <a:off x="2448191" y="2676328"/>
              <a:ext cx="0" cy="3229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5" name="Rectangle 194"/>
            <p:cNvSpPr/>
            <p:nvPr/>
          </p:nvSpPr>
          <p:spPr>
            <a:xfrm>
              <a:off x="3949883" y="5059283"/>
              <a:ext cx="1616848" cy="3701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Bluetooth</a:t>
              </a:r>
              <a:endParaRPr lang="en-US" sz="1600" dirty="0"/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6429369" y="1596222"/>
            <a:ext cx="4644710" cy="5052356"/>
            <a:chOff x="6373810" y="1240622"/>
            <a:chExt cx="4644710" cy="5052356"/>
          </a:xfrm>
        </p:grpSpPr>
        <p:grpSp>
          <p:nvGrpSpPr>
            <p:cNvPr id="229" name="Group 228"/>
            <p:cNvGrpSpPr/>
            <p:nvPr/>
          </p:nvGrpSpPr>
          <p:grpSpPr>
            <a:xfrm>
              <a:off x="6373810" y="1240622"/>
              <a:ext cx="4644710" cy="5052356"/>
              <a:chOff x="6648130" y="1549232"/>
              <a:chExt cx="4644710" cy="5052356"/>
            </a:xfrm>
          </p:grpSpPr>
          <p:sp>
            <p:nvSpPr>
              <p:cNvPr id="234" name="TextBox 233"/>
              <p:cNvSpPr txBox="1"/>
              <p:nvPr/>
            </p:nvSpPr>
            <p:spPr>
              <a:xfrm>
                <a:off x="8268370" y="6232256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>
                    <a:latin typeface="Kaiti SC" charset="-122"/>
                    <a:ea typeface="Kaiti SC" charset="-122"/>
                    <a:cs typeface="Kaiti SC" charset="-122"/>
                  </a:rPr>
                  <a:t>軟體架構圖</a:t>
                </a:r>
                <a:endParaRPr lang="en-US" dirty="0">
                  <a:latin typeface="Kaiti SC" charset="-122"/>
                  <a:ea typeface="Kaiti SC" charset="-122"/>
                  <a:cs typeface="Kaiti SC" charset="-122"/>
                </a:endParaRPr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6648130" y="1549232"/>
                <a:ext cx="4644710" cy="4683024"/>
                <a:chOff x="6648130" y="1549232"/>
                <a:chExt cx="4644710" cy="4683024"/>
              </a:xfrm>
            </p:grpSpPr>
            <p:sp>
              <p:nvSpPr>
                <p:cNvPr id="236" name="Rectangle 235"/>
                <p:cNvSpPr/>
                <p:nvPr/>
              </p:nvSpPr>
              <p:spPr>
                <a:xfrm>
                  <a:off x="6648130" y="1549232"/>
                  <a:ext cx="4644710" cy="468302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:r>
                    <a:rPr lang="en-US" dirty="0" smtClean="0"/>
                    <a:t>Android Mobile Device</a:t>
                  </a:r>
                  <a:endParaRPr lang="en-US" dirty="0"/>
                </a:p>
              </p:txBody>
            </p:sp>
            <p:grpSp>
              <p:nvGrpSpPr>
                <p:cNvPr id="237" name="Group 236"/>
                <p:cNvGrpSpPr/>
                <p:nvPr/>
              </p:nvGrpSpPr>
              <p:grpSpPr>
                <a:xfrm>
                  <a:off x="6839493" y="4246135"/>
                  <a:ext cx="1971725" cy="1606920"/>
                  <a:chOff x="6839493" y="4246135"/>
                  <a:chExt cx="1971725" cy="1606920"/>
                </a:xfrm>
              </p:grpSpPr>
              <p:sp>
                <p:nvSpPr>
                  <p:cNvPr id="260" name="Rectangle 259"/>
                  <p:cNvSpPr/>
                  <p:nvPr/>
                </p:nvSpPr>
                <p:spPr>
                  <a:xfrm>
                    <a:off x="6839493" y="4246135"/>
                    <a:ext cx="1971725" cy="160692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t" anchorCtr="0"/>
                  <a:lstStyle/>
                  <a:p>
                    <a:pPr algn="ctr"/>
                    <a:r>
                      <a:rPr lang="en-US" sz="1600" dirty="0" smtClean="0"/>
                      <a:t>Communication</a:t>
                    </a:r>
                    <a:r>
                      <a:rPr lang="zh-TW" altLang="en-US" sz="1600" dirty="0" smtClean="0"/>
                      <a:t> </a:t>
                    </a:r>
                    <a:r>
                      <a:rPr lang="en-US" altLang="zh-TW" sz="1600" dirty="0" smtClean="0"/>
                      <a:t>Module</a:t>
                    </a:r>
                    <a:endParaRPr lang="en-US" sz="1600" dirty="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6954382" y="5367893"/>
                    <a:ext cx="1709180" cy="37016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Bluetooth</a:t>
                    </a:r>
                    <a:endParaRPr lang="en-US" sz="1600" dirty="0"/>
                  </a:p>
                </p:txBody>
              </p:sp>
            </p:grpSp>
            <p:sp>
              <p:nvSpPr>
                <p:cNvPr id="238" name="Rectangle 237"/>
                <p:cNvSpPr/>
                <p:nvPr/>
              </p:nvSpPr>
              <p:spPr>
                <a:xfrm>
                  <a:off x="9291020" y="2886617"/>
                  <a:ext cx="1876090" cy="79739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:r>
                    <a:rPr lang="en-US" sz="1600" smtClean="0"/>
                    <a:t>IME</a:t>
                  </a:r>
                  <a:endParaRPr lang="en-US" sz="1600" dirty="0"/>
                </a:p>
              </p:txBody>
            </p:sp>
            <p:grpSp>
              <p:nvGrpSpPr>
                <p:cNvPr id="239" name="Group 238"/>
                <p:cNvGrpSpPr/>
                <p:nvPr/>
              </p:nvGrpSpPr>
              <p:grpSpPr>
                <a:xfrm>
                  <a:off x="6839493" y="2007876"/>
                  <a:ext cx="2020421" cy="1955446"/>
                  <a:chOff x="7205067" y="2585705"/>
                  <a:chExt cx="2031383" cy="1919700"/>
                </a:xfrm>
              </p:grpSpPr>
              <p:sp>
                <p:nvSpPr>
                  <p:cNvPr id="256" name="Rectangle 255"/>
                  <p:cNvSpPr/>
                  <p:nvPr/>
                </p:nvSpPr>
                <p:spPr>
                  <a:xfrm>
                    <a:off x="7205067" y="2585705"/>
                    <a:ext cx="2031383" cy="19197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t" anchorCtr="0"/>
                  <a:lstStyle/>
                  <a:p>
                    <a:pPr algn="ctr"/>
                    <a:r>
                      <a:rPr lang="en-US" sz="1600" dirty="0" smtClean="0"/>
                      <a:t>Controller</a:t>
                    </a:r>
                    <a:endParaRPr lang="en-US" sz="1600" dirty="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7320578" y="3015911"/>
                    <a:ext cx="1800360" cy="37016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UI Controller</a:t>
                    </a:r>
                    <a:endParaRPr lang="en-US" sz="1600" dirty="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7320578" y="3491759"/>
                    <a:ext cx="1800360" cy="37016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IME Controller</a:t>
                    </a:r>
                    <a:endParaRPr lang="en-US" sz="1600" dirty="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7324745" y="3967607"/>
                    <a:ext cx="1800360" cy="414194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smtClean="0"/>
                      <a:t>Listener </a:t>
                    </a:r>
                    <a:r>
                      <a:rPr lang="en-US" sz="1600" dirty="0" smtClean="0"/>
                      <a:t>Controller</a:t>
                    </a:r>
                    <a:endParaRPr lang="en-US" sz="1600" dirty="0"/>
                  </a:p>
                </p:txBody>
              </p:sp>
            </p:grpSp>
            <p:sp>
              <p:nvSpPr>
                <p:cNvPr id="240" name="Rectangle 239"/>
                <p:cNvSpPr/>
                <p:nvPr/>
              </p:nvSpPr>
              <p:spPr>
                <a:xfrm>
                  <a:off x="9280512" y="2010426"/>
                  <a:ext cx="1886598" cy="81271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:r>
                    <a:rPr lang="en-US" sz="1600" dirty="0" smtClean="0"/>
                    <a:t>UI</a:t>
                  </a:r>
                  <a:endParaRPr lang="en-US" sz="1600" dirty="0"/>
                </a:p>
              </p:txBody>
            </p:sp>
            <p:grpSp>
              <p:nvGrpSpPr>
                <p:cNvPr id="247" name="Group 246"/>
                <p:cNvGrpSpPr/>
                <p:nvPr/>
              </p:nvGrpSpPr>
              <p:grpSpPr>
                <a:xfrm>
                  <a:off x="9275792" y="3802858"/>
                  <a:ext cx="1891317" cy="2241055"/>
                  <a:chOff x="7516562" y="4885756"/>
                  <a:chExt cx="1956955" cy="2200088"/>
                </a:xfrm>
              </p:grpSpPr>
              <p:sp>
                <p:nvSpPr>
                  <p:cNvPr id="252" name="Rectangle 251"/>
                  <p:cNvSpPr/>
                  <p:nvPr/>
                </p:nvSpPr>
                <p:spPr>
                  <a:xfrm>
                    <a:off x="7516562" y="4885756"/>
                    <a:ext cx="1956955" cy="2200088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t" anchorCtr="0"/>
                  <a:lstStyle/>
                  <a:p>
                    <a:pPr algn="ctr"/>
                    <a:r>
                      <a:rPr lang="en-US" sz="1600" dirty="0" smtClean="0"/>
                      <a:t>Listener</a:t>
                    </a:r>
                    <a:endParaRPr lang="en-US" sz="1600" dirty="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7639466" y="5320930"/>
                    <a:ext cx="1716031" cy="37016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Data Receive</a:t>
                    </a:r>
                    <a:endParaRPr lang="en-US" sz="1600" dirty="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7639466" y="5821504"/>
                    <a:ext cx="1716031" cy="37016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Data Transfer</a:t>
                    </a:r>
                    <a:endParaRPr lang="en-US" sz="1600" dirty="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7639466" y="6318737"/>
                    <a:ext cx="1716031" cy="6778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Touched Span Content Detection</a:t>
                    </a:r>
                    <a:endParaRPr lang="en-US" sz="1600" dirty="0"/>
                  </a:p>
                </p:txBody>
              </p:sp>
            </p:grpSp>
            <p:cxnSp>
              <p:nvCxnSpPr>
                <p:cNvPr id="248" name="Straight Arrow Connector 247"/>
                <p:cNvCxnSpPr/>
                <p:nvPr/>
              </p:nvCxnSpPr>
              <p:spPr>
                <a:xfrm flipV="1">
                  <a:off x="8849972" y="3203812"/>
                  <a:ext cx="415880" cy="163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Arrow Connector 248"/>
                <p:cNvCxnSpPr/>
                <p:nvPr/>
              </p:nvCxnSpPr>
              <p:spPr>
                <a:xfrm>
                  <a:off x="8859914" y="2423750"/>
                  <a:ext cx="3960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Arrow Connector 249"/>
                <p:cNvCxnSpPr/>
                <p:nvPr/>
              </p:nvCxnSpPr>
              <p:spPr>
                <a:xfrm>
                  <a:off x="7847794" y="3963107"/>
                  <a:ext cx="3819" cy="28946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Elbow Connector 250"/>
                <p:cNvCxnSpPr/>
                <p:nvPr/>
              </p:nvCxnSpPr>
              <p:spPr>
                <a:xfrm>
                  <a:off x="8867107" y="3723014"/>
                  <a:ext cx="401492" cy="1156186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0" name="Rectangle 229"/>
            <p:cNvSpPr/>
            <p:nvPr/>
          </p:nvSpPr>
          <p:spPr>
            <a:xfrm>
              <a:off x="6680062" y="4563934"/>
              <a:ext cx="1709180" cy="3701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HID Bluetooth</a:t>
              </a:r>
              <a:endParaRPr lang="en-US" sz="1600" dirty="0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9120254" y="2047021"/>
              <a:ext cx="1658474" cy="3770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Tree Node Finder</a:t>
              </a:r>
              <a:endParaRPr lang="en-US" sz="1600" dirty="0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9124012" y="2936389"/>
              <a:ext cx="1654716" cy="3770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Decoding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59070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功能</a:t>
            </a:r>
            <a:endParaRPr 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3BBD-A37A-1B4D-940D-C7D066E08339}" type="slidenum">
              <a:rPr lang="en-US" sz="1800" smtClean="0"/>
              <a:t>9</a:t>
            </a:fld>
            <a:endParaRPr lang="en-US" sz="1800" dirty="0"/>
          </a:p>
        </p:txBody>
      </p:sp>
      <p:grpSp>
        <p:nvGrpSpPr>
          <p:cNvPr id="57" name="Group 56"/>
          <p:cNvGrpSpPr/>
          <p:nvPr/>
        </p:nvGrpSpPr>
        <p:grpSpPr>
          <a:xfrm>
            <a:off x="6292348" y="1564660"/>
            <a:ext cx="4935091" cy="4642031"/>
            <a:chOff x="7063113" y="2530614"/>
            <a:chExt cx="4257043" cy="3833068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204" y="3447005"/>
              <a:ext cx="4113952" cy="1994444"/>
            </a:xfrm>
            <a:prstGeom prst="rect">
              <a:avLst/>
            </a:prstGeom>
          </p:spPr>
        </p:pic>
        <p:sp>
          <p:nvSpPr>
            <p:cNvPr id="59" name="Left Brace 58"/>
            <p:cNvSpPr/>
            <p:nvPr/>
          </p:nvSpPr>
          <p:spPr>
            <a:xfrm rot="5400000">
              <a:off x="8633303" y="1857080"/>
              <a:ext cx="1041217" cy="2915426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654137" y="2530614"/>
              <a:ext cx="980243" cy="31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Kaiti SC" charset="-122"/>
                  <a:ea typeface="Kaiti SC" charset="-122"/>
                  <a:cs typeface="Kaiti SC" charset="-122"/>
                </a:rPr>
                <a:t>點字輸入</a:t>
              </a:r>
              <a:endParaRPr lang="en-US" dirty="0">
                <a:latin typeface="Kaiti SC" charset="-122"/>
                <a:ea typeface="Kaiti SC" charset="-122"/>
                <a:cs typeface="Kaiti SC" charset="-122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flipV="1">
              <a:off x="7569200" y="3118380"/>
              <a:ext cx="0" cy="10599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 flipV="1">
              <a:off x="10738623" y="3118380"/>
              <a:ext cx="3958" cy="10922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7962900" y="4637400"/>
              <a:ext cx="895185" cy="10599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9005739" y="4637400"/>
              <a:ext cx="387127" cy="122973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9829869" y="4989773"/>
              <a:ext cx="12700" cy="87735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 flipV="1">
              <a:off x="10624325" y="5076342"/>
              <a:ext cx="30044" cy="69373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 flipV="1">
              <a:off x="10172361" y="5144981"/>
              <a:ext cx="51958" cy="94928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7063113" y="2795522"/>
              <a:ext cx="557530" cy="304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Kaiti SC" charset="-122"/>
                  <a:ea typeface="Kaiti SC" charset="-122"/>
                  <a:cs typeface="Kaiti SC" charset="-122"/>
                </a:rPr>
                <a:t>換行</a:t>
              </a:r>
              <a:endParaRPr lang="en-US" dirty="0">
                <a:latin typeface="Kaiti SC" charset="-122"/>
                <a:ea typeface="Kaiti SC" charset="-122"/>
                <a:cs typeface="Kaiti SC" charset="-122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0415456" y="2761223"/>
              <a:ext cx="557530" cy="304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Kaiti SC" charset="-122"/>
                  <a:ea typeface="Kaiti SC" charset="-122"/>
                  <a:cs typeface="Kaiti SC" charset="-122"/>
                </a:rPr>
                <a:t>倒退</a:t>
              </a:r>
              <a:endParaRPr lang="en-US" dirty="0">
                <a:latin typeface="Kaiti SC" charset="-122"/>
                <a:ea typeface="Kaiti SC" charset="-122"/>
                <a:cs typeface="Kaiti SC" charset="-122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45971" y="5628384"/>
              <a:ext cx="780193" cy="31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Kaiti SC" charset="-122"/>
                  <a:ea typeface="Kaiti SC" charset="-122"/>
                  <a:cs typeface="Kaiti SC" charset="-122"/>
                </a:rPr>
                <a:t>空白鍵</a:t>
              </a:r>
              <a:endParaRPr lang="en-US" dirty="0">
                <a:latin typeface="Kaiti SC" charset="-122"/>
                <a:ea typeface="Kaiti SC" charset="-122"/>
                <a:cs typeface="Kaiti SC" charset="-122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073256" y="5806698"/>
              <a:ext cx="980243" cy="31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Kaiti SC" charset="-122"/>
                  <a:ea typeface="Kaiti SC" charset="-122"/>
                  <a:cs typeface="Kaiti SC" charset="-122"/>
                </a:rPr>
                <a:t>語言轉換</a:t>
              </a:r>
              <a:endParaRPr lang="en-US" dirty="0">
                <a:latin typeface="Kaiti SC" charset="-122"/>
                <a:ea typeface="Kaiti SC" charset="-122"/>
                <a:cs typeface="Kaiti SC" charset="-122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233877" y="5832980"/>
              <a:ext cx="780193" cy="31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Kaiti SC" charset="-122"/>
                  <a:ea typeface="Kaiti SC" charset="-122"/>
                  <a:cs typeface="Kaiti SC" charset="-122"/>
                </a:rPr>
                <a:t>上一字</a:t>
              </a:r>
              <a:endParaRPr lang="en-US" dirty="0">
                <a:latin typeface="Kaiti SC" charset="-122"/>
                <a:ea typeface="Kaiti SC" charset="-122"/>
                <a:cs typeface="Kaiti SC" charset="-122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0324833" y="5695514"/>
              <a:ext cx="780193" cy="31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Kaiti SC" charset="-122"/>
                  <a:ea typeface="Kaiti SC" charset="-122"/>
                  <a:cs typeface="Kaiti SC" charset="-122"/>
                </a:rPr>
                <a:t>上一字</a:t>
              </a:r>
              <a:endParaRPr lang="en-US" dirty="0">
                <a:latin typeface="Kaiti SC" charset="-122"/>
                <a:ea typeface="Kaiti SC" charset="-122"/>
                <a:cs typeface="Kaiti SC" charset="-122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706290" y="6047711"/>
              <a:ext cx="980243" cy="315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Kaiti SC" charset="-122"/>
                  <a:ea typeface="Kaiti SC" charset="-122"/>
                  <a:cs typeface="Kaiti SC" charset="-122"/>
                </a:rPr>
                <a:t>點字顯示</a:t>
              </a:r>
              <a:endParaRPr lang="en-US" dirty="0">
                <a:latin typeface="Kaiti SC" charset="-122"/>
                <a:ea typeface="Kaiti SC" charset="-122"/>
                <a:cs typeface="Kaiti SC" charset="-122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01502" y="3055386"/>
            <a:ext cx="5320477" cy="2369093"/>
            <a:chOff x="901502" y="3055386"/>
            <a:chExt cx="5320477" cy="2369093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502" y="3055386"/>
              <a:ext cx="4101715" cy="2369093"/>
            </a:xfrm>
            <a:prstGeom prst="rect">
              <a:avLst/>
            </a:prstGeom>
          </p:spPr>
        </p:pic>
        <p:grpSp>
          <p:nvGrpSpPr>
            <p:cNvPr id="76" name="Group 75"/>
            <p:cNvGrpSpPr/>
            <p:nvPr/>
          </p:nvGrpSpPr>
          <p:grpSpPr>
            <a:xfrm>
              <a:off x="5068223" y="3342590"/>
              <a:ext cx="1153756" cy="1546980"/>
              <a:chOff x="11516667" y="26568400"/>
              <a:chExt cx="1778318" cy="231140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11516667" y="26568400"/>
                <a:ext cx="1778318" cy="2311400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11707302" y="26697489"/>
                <a:ext cx="586298" cy="598671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endParaRPr 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1707302" y="27424764"/>
                <a:ext cx="586298" cy="598671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2</a:t>
                </a:r>
                <a:endParaRPr 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1707302" y="28180101"/>
                <a:ext cx="586298" cy="598671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3</a:t>
                </a:r>
                <a:endParaRPr 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12501143" y="26724978"/>
                <a:ext cx="586298" cy="598671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4</a:t>
                </a:r>
                <a:endParaRPr 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12501143" y="27480227"/>
                <a:ext cx="586298" cy="598671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5</a:t>
                </a:r>
                <a:endParaRPr 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12505295" y="28180013"/>
                <a:ext cx="586298" cy="598671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6</a:t>
                </a:r>
                <a:endParaRPr 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</p:grpSp>
      <p:sp>
        <p:nvSpPr>
          <p:cNvPr id="84" name="TextBox 83"/>
          <p:cNvSpPr txBox="1"/>
          <p:nvPr/>
        </p:nvSpPr>
        <p:spPr>
          <a:xfrm>
            <a:off x="7112401" y="268530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lang="en-US" sz="2400" dirty="0">
              <a:solidFill>
                <a:srgbClr val="FFFF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553982" y="268744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lang="en-US" sz="2400" dirty="0">
              <a:solidFill>
                <a:srgbClr val="FFFF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0093009" y="2740964"/>
            <a:ext cx="167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6</a:t>
            </a:r>
            <a:endParaRPr lang="en-US" sz="2000" dirty="0">
              <a:solidFill>
                <a:srgbClr val="FFFF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9129419" y="2805542"/>
            <a:ext cx="203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lang="en-US" sz="2400" dirty="0">
              <a:solidFill>
                <a:srgbClr val="FFFF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9547786" y="2667032"/>
            <a:ext cx="167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endParaRPr lang="en-US" sz="2000" dirty="0">
              <a:solidFill>
                <a:srgbClr val="FFFF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053249" y="281441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lang="en-US" sz="2400" dirty="0">
              <a:solidFill>
                <a:srgbClr val="FFFF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26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7992</TotalTime>
  <Words>458</Words>
  <Application>Microsoft Macintosh PowerPoint</Application>
  <PresentationFormat>Widescreen</PresentationFormat>
  <Paragraphs>162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Calibri</vt:lpstr>
      <vt:lpstr>Corbel</vt:lpstr>
      <vt:lpstr>Heiti TC Light</vt:lpstr>
      <vt:lpstr>Kaiti SC</vt:lpstr>
      <vt:lpstr>Mangal</vt:lpstr>
      <vt:lpstr>Times New Roman</vt:lpstr>
      <vt:lpstr>Wingdings</vt:lpstr>
      <vt:lpstr>新細明體</vt:lpstr>
      <vt:lpstr>Arial</vt:lpstr>
      <vt:lpstr>Parallax</vt:lpstr>
      <vt:lpstr>盲人點字鍵盤</vt:lpstr>
      <vt:lpstr>大綱</vt:lpstr>
      <vt:lpstr>緣由與動機</vt:lpstr>
      <vt:lpstr>緣由與動機</vt:lpstr>
      <vt:lpstr>緣由與動機</vt:lpstr>
      <vt:lpstr>目的</vt:lpstr>
      <vt:lpstr>技術</vt:lpstr>
      <vt:lpstr>設計</vt:lpstr>
      <vt:lpstr>功能</vt:lpstr>
      <vt:lpstr>操作</vt:lpstr>
      <vt:lpstr>操作</vt:lpstr>
      <vt:lpstr>操作</vt:lpstr>
      <vt:lpstr>操作</vt:lpstr>
      <vt:lpstr>結論與未來展望</vt:lpstr>
      <vt:lpstr>感謝聆聽!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盲人點字鍵盤</dc:title>
  <dc:creator>J T</dc:creator>
  <cp:lastModifiedBy>J T</cp:lastModifiedBy>
  <cp:revision>128</cp:revision>
  <dcterms:created xsi:type="dcterms:W3CDTF">2017-05-20T14:37:10Z</dcterms:created>
  <dcterms:modified xsi:type="dcterms:W3CDTF">2017-10-19T01:33:38Z</dcterms:modified>
</cp:coreProperties>
</file>